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986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3000732"/>
            <a:ext cx="7415927" cy="987504"/>
          </a:xfrm>
          <a:prstGeom prst="rect">
            <a:avLst/>
          </a:prstGeom>
          <a:noFill/>
          <a:ln/>
        </p:spPr>
        <p:txBody>
          <a:bodyPr wrap="square" rtlCol="0" anchor="t"/>
          <a:lstStyle/>
          <a:p>
            <a:pPr marL="0" indent="0">
              <a:lnSpc>
                <a:spcPts val="3888"/>
              </a:lnSpc>
              <a:buNone/>
            </a:pPr>
            <a:r>
              <a:rPr lang="en-US" sz="2430" b="1" dirty="0">
                <a:solidFill>
                  <a:srgbClr val="3C3939"/>
                </a:solidFill>
                <a:latin typeface="Roboto" pitchFamily="34" charset="0"/>
                <a:ea typeface="Roboto" pitchFamily="34" charset="-122"/>
                <a:cs typeface="Roboto" pitchFamily="34" charset="-120"/>
              </a:rPr>
              <a:t>Transformative Innovations in Medical Diagnostics Through Artificial Intelligence</a:t>
            </a:r>
            <a:endParaRPr lang="en-US" sz="2430" dirty="0"/>
          </a:p>
        </p:txBody>
      </p:sp>
      <p:sp>
        <p:nvSpPr>
          <p:cNvPr id="6" name="Text 3"/>
          <p:cNvSpPr/>
          <p:nvPr/>
        </p:nvSpPr>
        <p:spPr>
          <a:xfrm>
            <a:off x="864037" y="4265890"/>
            <a:ext cx="7415927" cy="1185148"/>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AI is revolutionizing medical imaging, using deep learning to analyze images with unprecedented accuracy. This is transforming diagnosis and patient care.</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864037" y="2400538"/>
            <a:ext cx="7193756" cy="771525"/>
          </a:xfrm>
          <a:prstGeom prst="rect">
            <a:avLst/>
          </a:prstGeom>
          <a:noFill/>
          <a:ln/>
        </p:spPr>
        <p:txBody>
          <a:bodyPr wrap="none" rtlCol="0" anchor="t"/>
          <a:lstStyle/>
          <a:p>
            <a:pPr marL="0" indent="0">
              <a:lnSpc>
                <a:spcPts val="6075"/>
              </a:lnSpc>
              <a:buNone/>
            </a:pPr>
            <a:r>
              <a:rPr lang="en-US" sz="4860" dirty="0">
                <a:solidFill>
                  <a:srgbClr val="1B1B27"/>
                </a:solidFill>
                <a:latin typeface="Raleway" pitchFamily="34" charset="0"/>
                <a:ea typeface="Raleway" pitchFamily="34" charset="-122"/>
                <a:cs typeface="Raleway" pitchFamily="34" charset="-120"/>
              </a:rPr>
              <a:t>CNNs in Medical Imaging</a:t>
            </a:r>
            <a:endParaRPr lang="en-US" sz="4860" dirty="0"/>
          </a:p>
        </p:txBody>
      </p:sp>
      <p:sp>
        <p:nvSpPr>
          <p:cNvPr id="5" name="Text 3"/>
          <p:cNvSpPr/>
          <p:nvPr/>
        </p:nvSpPr>
        <p:spPr>
          <a:xfrm>
            <a:off x="864037" y="3789164"/>
            <a:ext cx="3086100" cy="385763"/>
          </a:xfrm>
          <a:prstGeom prst="rect">
            <a:avLst/>
          </a:prstGeom>
          <a:noFill/>
          <a:ln/>
        </p:spPr>
        <p:txBody>
          <a:bodyPr wrap="none" rtlCol="0" anchor="t"/>
          <a:lstStyle/>
          <a:p>
            <a:pPr marL="0" indent="0">
              <a:lnSpc>
                <a:spcPts val="3038"/>
              </a:lnSpc>
              <a:buNone/>
            </a:pPr>
            <a:r>
              <a:rPr lang="en-US" sz="2430" dirty="0">
                <a:solidFill>
                  <a:srgbClr val="1B1B27"/>
                </a:solidFill>
                <a:latin typeface="Raleway" pitchFamily="34" charset="0"/>
                <a:ea typeface="Raleway" pitchFamily="34" charset="-122"/>
                <a:cs typeface="Raleway" pitchFamily="34" charset="-120"/>
              </a:rPr>
              <a:t>Core Technology</a:t>
            </a:r>
            <a:endParaRPr lang="en-US" sz="2430" dirty="0"/>
          </a:p>
        </p:txBody>
      </p:sp>
      <p:sp>
        <p:nvSpPr>
          <p:cNvPr id="6" name="Text 4"/>
          <p:cNvSpPr/>
          <p:nvPr/>
        </p:nvSpPr>
        <p:spPr>
          <a:xfrm>
            <a:off x="864037" y="4421743"/>
            <a:ext cx="3898821" cy="1185148"/>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CNNs learn hierarchical image representations, identifying key patterns for diagnosis.</a:t>
            </a:r>
            <a:endParaRPr lang="en-US" sz="1944" dirty="0"/>
          </a:p>
        </p:txBody>
      </p:sp>
      <p:sp>
        <p:nvSpPr>
          <p:cNvPr id="7" name="Text 5"/>
          <p:cNvSpPr/>
          <p:nvPr/>
        </p:nvSpPr>
        <p:spPr>
          <a:xfrm>
            <a:off x="5372695" y="3789164"/>
            <a:ext cx="3086100" cy="385763"/>
          </a:xfrm>
          <a:prstGeom prst="rect">
            <a:avLst/>
          </a:prstGeom>
          <a:noFill/>
          <a:ln/>
        </p:spPr>
        <p:txBody>
          <a:bodyPr wrap="none" rtlCol="0" anchor="t"/>
          <a:lstStyle/>
          <a:p>
            <a:pPr marL="0" indent="0">
              <a:lnSpc>
                <a:spcPts val="3038"/>
              </a:lnSpc>
              <a:buNone/>
            </a:pPr>
            <a:r>
              <a:rPr lang="en-US" sz="2430" dirty="0">
                <a:solidFill>
                  <a:srgbClr val="1B1B27"/>
                </a:solidFill>
                <a:latin typeface="Raleway" pitchFamily="34" charset="0"/>
                <a:ea typeface="Raleway" pitchFamily="34" charset="-122"/>
                <a:cs typeface="Raleway" pitchFamily="34" charset="-120"/>
              </a:rPr>
              <a:t>Training</a:t>
            </a:r>
            <a:endParaRPr lang="en-US" sz="2430" dirty="0"/>
          </a:p>
        </p:txBody>
      </p:sp>
      <p:sp>
        <p:nvSpPr>
          <p:cNvPr id="8" name="Text 6"/>
          <p:cNvSpPr/>
          <p:nvPr/>
        </p:nvSpPr>
        <p:spPr>
          <a:xfrm>
            <a:off x="5372695" y="4421743"/>
            <a:ext cx="3898821" cy="1185148"/>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CNNs are trained on annotated medical images to distinguish normal and abnormal patterns.</a:t>
            </a:r>
            <a:endParaRPr lang="en-US" sz="1944" dirty="0"/>
          </a:p>
        </p:txBody>
      </p:sp>
      <p:sp>
        <p:nvSpPr>
          <p:cNvPr id="9" name="Text 7"/>
          <p:cNvSpPr/>
          <p:nvPr/>
        </p:nvSpPr>
        <p:spPr>
          <a:xfrm>
            <a:off x="9881354" y="3789164"/>
            <a:ext cx="3086100" cy="385763"/>
          </a:xfrm>
          <a:prstGeom prst="rect">
            <a:avLst/>
          </a:prstGeom>
          <a:noFill/>
          <a:ln/>
        </p:spPr>
        <p:txBody>
          <a:bodyPr wrap="none" rtlCol="0" anchor="t"/>
          <a:lstStyle/>
          <a:p>
            <a:pPr marL="0" indent="0">
              <a:lnSpc>
                <a:spcPts val="3038"/>
              </a:lnSpc>
              <a:buNone/>
            </a:pPr>
            <a:r>
              <a:rPr lang="en-US" sz="2430" dirty="0">
                <a:solidFill>
                  <a:srgbClr val="1B1B27"/>
                </a:solidFill>
                <a:latin typeface="Raleway" pitchFamily="34" charset="0"/>
                <a:ea typeface="Raleway" pitchFamily="34" charset="-122"/>
                <a:cs typeface="Raleway" pitchFamily="34" charset="-120"/>
              </a:rPr>
              <a:t>Advantages</a:t>
            </a:r>
            <a:endParaRPr lang="en-US" sz="2430" dirty="0"/>
          </a:p>
        </p:txBody>
      </p:sp>
      <p:sp>
        <p:nvSpPr>
          <p:cNvPr id="10" name="Text 8"/>
          <p:cNvSpPr/>
          <p:nvPr/>
        </p:nvSpPr>
        <p:spPr>
          <a:xfrm>
            <a:off x="9881354" y="4421743"/>
            <a:ext cx="3898821" cy="790099"/>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High accuracy and efficient processing of large image volumes.</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864037" y="1812607"/>
            <a:ext cx="6172200" cy="771525"/>
          </a:xfrm>
          <a:prstGeom prst="rect">
            <a:avLst/>
          </a:prstGeom>
          <a:noFill/>
          <a:ln/>
        </p:spPr>
        <p:txBody>
          <a:bodyPr wrap="none" rtlCol="0" anchor="t"/>
          <a:lstStyle/>
          <a:p>
            <a:pPr marL="0" indent="0">
              <a:lnSpc>
                <a:spcPts val="6075"/>
              </a:lnSpc>
              <a:buNone/>
            </a:pPr>
            <a:r>
              <a:rPr lang="en-US" sz="4860" dirty="0">
                <a:solidFill>
                  <a:srgbClr val="1B1B27"/>
                </a:solidFill>
                <a:latin typeface="Raleway" pitchFamily="34" charset="0"/>
                <a:ea typeface="Raleway" pitchFamily="34" charset="-122"/>
                <a:cs typeface="Raleway" pitchFamily="34" charset="-120"/>
              </a:rPr>
              <a:t>Training AI Models</a:t>
            </a:r>
            <a:endParaRPr lang="en-US" sz="4860" dirty="0"/>
          </a:p>
        </p:txBody>
      </p:sp>
      <p:sp>
        <p:nvSpPr>
          <p:cNvPr id="5" name="Text 3"/>
          <p:cNvSpPr/>
          <p:nvPr/>
        </p:nvSpPr>
        <p:spPr>
          <a:xfrm>
            <a:off x="864037" y="3201233"/>
            <a:ext cx="2773918" cy="385763"/>
          </a:xfrm>
          <a:prstGeom prst="rect">
            <a:avLst/>
          </a:prstGeom>
          <a:noFill/>
          <a:ln/>
        </p:spPr>
        <p:txBody>
          <a:bodyPr wrap="none" rtlCol="0" anchor="t"/>
          <a:lstStyle/>
          <a:p>
            <a:pPr marL="0" indent="0">
              <a:lnSpc>
                <a:spcPts val="3038"/>
              </a:lnSpc>
              <a:buNone/>
            </a:pPr>
            <a:r>
              <a:rPr lang="en-US" sz="2430" dirty="0">
                <a:solidFill>
                  <a:srgbClr val="1B1B27"/>
                </a:solidFill>
                <a:latin typeface="Raleway" pitchFamily="34" charset="0"/>
                <a:ea typeface="Raleway" pitchFamily="34" charset="-122"/>
                <a:cs typeface="Raleway" pitchFamily="34" charset="-120"/>
              </a:rPr>
              <a:t>Data Acquisition</a:t>
            </a:r>
            <a:endParaRPr lang="en-US" sz="2430" dirty="0"/>
          </a:p>
        </p:txBody>
      </p:sp>
      <p:sp>
        <p:nvSpPr>
          <p:cNvPr id="6" name="Text 4"/>
          <p:cNvSpPr/>
          <p:nvPr/>
        </p:nvSpPr>
        <p:spPr>
          <a:xfrm>
            <a:off x="864037" y="3833813"/>
            <a:ext cx="2773918" cy="1975247"/>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Gather a large, diverse dataset of annotated medical images covering normal and abnormal conditions.</a:t>
            </a:r>
            <a:endParaRPr lang="en-US" sz="1944" dirty="0"/>
          </a:p>
        </p:txBody>
      </p:sp>
      <p:sp>
        <p:nvSpPr>
          <p:cNvPr id="7" name="Text 5"/>
          <p:cNvSpPr/>
          <p:nvPr/>
        </p:nvSpPr>
        <p:spPr>
          <a:xfrm>
            <a:off x="4247793" y="3201233"/>
            <a:ext cx="2773918" cy="771525"/>
          </a:xfrm>
          <a:prstGeom prst="rect">
            <a:avLst/>
          </a:prstGeom>
          <a:noFill/>
          <a:ln/>
        </p:spPr>
        <p:txBody>
          <a:bodyPr wrap="square" rtlCol="0" anchor="t"/>
          <a:lstStyle/>
          <a:p>
            <a:pPr marL="0" indent="0">
              <a:lnSpc>
                <a:spcPts val="3038"/>
              </a:lnSpc>
              <a:buNone/>
            </a:pPr>
            <a:r>
              <a:rPr lang="en-US" sz="2430" dirty="0">
                <a:solidFill>
                  <a:srgbClr val="1B1B27"/>
                </a:solidFill>
                <a:latin typeface="Raleway" pitchFamily="34" charset="0"/>
                <a:ea typeface="Raleway" pitchFamily="34" charset="-122"/>
                <a:cs typeface="Raleway" pitchFamily="34" charset="-120"/>
              </a:rPr>
              <a:t>Data Preprocessing</a:t>
            </a:r>
            <a:endParaRPr lang="en-US" sz="2430" dirty="0"/>
          </a:p>
        </p:txBody>
      </p:sp>
      <p:sp>
        <p:nvSpPr>
          <p:cNvPr id="8" name="Text 6"/>
          <p:cNvSpPr/>
          <p:nvPr/>
        </p:nvSpPr>
        <p:spPr>
          <a:xfrm>
            <a:off x="4247793" y="4219575"/>
            <a:ext cx="2773918" cy="1975247"/>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Preprocess and standardize the images, using techniques like resizing, cropping, and data augmentation.</a:t>
            </a:r>
            <a:endParaRPr lang="en-US" sz="1944" dirty="0"/>
          </a:p>
        </p:txBody>
      </p:sp>
      <p:sp>
        <p:nvSpPr>
          <p:cNvPr id="9" name="Text 7"/>
          <p:cNvSpPr/>
          <p:nvPr/>
        </p:nvSpPr>
        <p:spPr>
          <a:xfrm>
            <a:off x="7631549" y="3201233"/>
            <a:ext cx="2773918" cy="385763"/>
          </a:xfrm>
          <a:prstGeom prst="rect">
            <a:avLst/>
          </a:prstGeom>
          <a:noFill/>
          <a:ln/>
        </p:spPr>
        <p:txBody>
          <a:bodyPr wrap="none" rtlCol="0" anchor="t"/>
          <a:lstStyle/>
          <a:p>
            <a:pPr marL="0" indent="0">
              <a:lnSpc>
                <a:spcPts val="3038"/>
              </a:lnSpc>
              <a:buNone/>
            </a:pPr>
            <a:r>
              <a:rPr lang="en-US" sz="2430" dirty="0">
                <a:solidFill>
                  <a:srgbClr val="1B1B27"/>
                </a:solidFill>
                <a:latin typeface="Raleway" pitchFamily="34" charset="0"/>
                <a:ea typeface="Raleway" pitchFamily="34" charset="-122"/>
                <a:cs typeface="Raleway" pitchFamily="34" charset="-120"/>
              </a:rPr>
              <a:t>Model Training</a:t>
            </a:r>
            <a:endParaRPr lang="en-US" sz="2430" dirty="0"/>
          </a:p>
        </p:txBody>
      </p:sp>
      <p:sp>
        <p:nvSpPr>
          <p:cNvPr id="10" name="Text 8"/>
          <p:cNvSpPr/>
          <p:nvPr/>
        </p:nvSpPr>
        <p:spPr>
          <a:xfrm>
            <a:off x="7631549" y="3833813"/>
            <a:ext cx="2773918" cy="1975247"/>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Use a CNN to learn associations between images and labels, extracting key diagnostic patterns.</a:t>
            </a:r>
            <a:endParaRPr lang="en-US" sz="1944" dirty="0"/>
          </a:p>
        </p:txBody>
      </p:sp>
      <p:sp>
        <p:nvSpPr>
          <p:cNvPr id="11" name="Text 9"/>
          <p:cNvSpPr/>
          <p:nvPr/>
        </p:nvSpPr>
        <p:spPr>
          <a:xfrm>
            <a:off x="11015305" y="3201233"/>
            <a:ext cx="2773918" cy="385763"/>
          </a:xfrm>
          <a:prstGeom prst="rect">
            <a:avLst/>
          </a:prstGeom>
          <a:noFill/>
          <a:ln/>
        </p:spPr>
        <p:txBody>
          <a:bodyPr wrap="none" rtlCol="0" anchor="t"/>
          <a:lstStyle/>
          <a:p>
            <a:pPr marL="0" indent="0">
              <a:lnSpc>
                <a:spcPts val="3038"/>
              </a:lnSpc>
              <a:buNone/>
            </a:pPr>
            <a:r>
              <a:rPr lang="en-US" sz="2430" dirty="0">
                <a:solidFill>
                  <a:srgbClr val="1B1B27"/>
                </a:solidFill>
                <a:latin typeface="Raleway" pitchFamily="34" charset="0"/>
                <a:ea typeface="Raleway" pitchFamily="34" charset="-122"/>
                <a:cs typeface="Raleway" pitchFamily="34" charset="-120"/>
              </a:rPr>
              <a:t>Validation</a:t>
            </a:r>
            <a:endParaRPr lang="en-US" sz="2430" dirty="0"/>
          </a:p>
        </p:txBody>
      </p:sp>
      <p:sp>
        <p:nvSpPr>
          <p:cNvPr id="12" name="Text 10"/>
          <p:cNvSpPr/>
          <p:nvPr/>
        </p:nvSpPr>
        <p:spPr>
          <a:xfrm>
            <a:off x="11015305" y="3833813"/>
            <a:ext cx="2773918" cy="1975247"/>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Evaluate model performance on a validation set to prevent overfitting and tune hyperparameters.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760452"/>
            <a:ext cx="6875859" cy="771525"/>
          </a:xfrm>
          <a:prstGeom prst="rect">
            <a:avLst/>
          </a:prstGeom>
          <a:noFill/>
          <a:ln/>
        </p:spPr>
        <p:txBody>
          <a:bodyPr wrap="none" rtlCol="0" anchor="t"/>
          <a:lstStyle/>
          <a:p>
            <a:pPr marL="0" indent="0">
              <a:lnSpc>
                <a:spcPts val="6075"/>
              </a:lnSpc>
              <a:buNone/>
            </a:pPr>
            <a:r>
              <a:rPr lang="en-US" sz="4860" dirty="0">
                <a:solidFill>
                  <a:srgbClr val="1B1B27"/>
                </a:solidFill>
                <a:latin typeface="Raleway" pitchFamily="34" charset="0"/>
                <a:ea typeface="Raleway" pitchFamily="34" charset="-122"/>
                <a:cs typeface="Raleway" pitchFamily="34" charset="-120"/>
              </a:rPr>
              <a:t>AI in Medical Specialties</a:t>
            </a:r>
            <a:endParaRPr lang="en-US" sz="4860" dirty="0"/>
          </a:p>
        </p:txBody>
      </p:sp>
      <p:sp>
        <p:nvSpPr>
          <p:cNvPr id="6" name="Shape 3"/>
          <p:cNvSpPr/>
          <p:nvPr/>
        </p:nvSpPr>
        <p:spPr>
          <a:xfrm>
            <a:off x="864037" y="2179915"/>
            <a:ext cx="555427" cy="555427"/>
          </a:xfrm>
          <a:prstGeom prst="roundRect">
            <a:avLst>
              <a:gd name="adj" fmla="val 18669"/>
            </a:avLst>
          </a:prstGeom>
          <a:solidFill>
            <a:srgbClr val="E1E1EA"/>
          </a:solidFill>
          <a:ln w="15240">
            <a:solidFill>
              <a:srgbClr val="C7C7D0"/>
            </a:solidFill>
            <a:prstDash val="solid"/>
          </a:ln>
        </p:spPr>
      </p:sp>
      <p:sp>
        <p:nvSpPr>
          <p:cNvPr id="7" name="Text 4"/>
          <p:cNvSpPr/>
          <p:nvPr/>
        </p:nvSpPr>
        <p:spPr>
          <a:xfrm>
            <a:off x="1062395" y="2272427"/>
            <a:ext cx="158591" cy="370284"/>
          </a:xfrm>
          <a:prstGeom prst="rect">
            <a:avLst/>
          </a:prstGeom>
          <a:noFill/>
          <a:ln/>
        </p:spPr>
        <p:txBody>
          <a:bodyPr wrap="none" rtlCol="0" anchor="t"/>
          <a:lstStyle/>
          <a:p>
            <a:pPr marL="0" indent="0" algn="ctr">
              <a:lnSpc>
                <a:spcPts val="2916"/>
              </a:lnSpc>
              <a:buNone/>
            </a:pPr>
            <a:r>
              <a:rPr lang="en-US" sz="2916" dirty="0">
                <a:solidFill>
                  <a:srgbClr val="3C3939"/>
                </a:solidFill>
                <a:latin typeface="Raleway" pitchFamily="34" charset="0"/>
                <a:ea typeface="Raleway" pitchFamily="34" charset="-122"/>
                <a:cs typeface="Raleway" pitchFamily="34" charset="-120"/>
              </a:rPr>
              <a:t>1</a:t>
            </a:r>
            <a:endParaRPr lang="en-US" sz="2916" dirty="0"/>
          </a:p>
        </p:txBody>
      </p:sp>
      <p:sp>
        <p:nvSpPr>
          <p:cNvPr id="8" name="Text 5"/>
          <p:cNvSpPr/>
          <p:nvPr/>
        </p:nvSpPr>
        <p:spPr>
          <a:xfrm>
            <a:off x="1666280" y="2179915"/>
            <a:ext cx="3086100" cy="385763"/>
          </a:xfrm>
          <a:prstGeom prst="rect">
            <a:avLst/>
          </a:prstGeom>
          <a:noFill/>
          <a:ln/>
        </p:spPr>
        <p:txBody>
          <a:bodyPr wrap="none" rtlCol="0" anchor="t"/>
          <a:lstStyle/>
          <a:p>
            <a:pPr marL="0" indent="0">
              <a:lnSpc>
                <a:spcPts val="3038"/>
              </a:lnSpc>
              <a:buNone/>
            </a:pPr>
            <a:r>
              <a:rPr lang="en-US" sz="2430" dirty="0">
                <a:solidFill>
                  <a:srgbClr val="3C3939"/>
                </a:solidFill>
                <a:latin typeface="Raleway" pitchFamily="34" charset="0"/>
                <a:ea typeface="Raleway" pitchFamily="34" charset="-122"/>
                <a:cs typeface="Raleway" pitchFamily="34" charset="-120"/>
              </a:rPr>
              <a:t>Radiology</a:t>
            </a:r>
            <a:endParaRPr lang="en-US" sz="2430" dirty="0"/>
          </a:p>
        </p:txBody>
      </p:sp>
      <p:sp>
        <p:nvSpPr>
          <p:cNvPr id="9" name="Text 6"/>
          <p:cNvSpPr/>
          <p:nvPr/>
        </p:nvSpPr>
        <p:spPr>
          <a:xfrm>
            <a:off x="1666280" y="2713792"/>
            <a:ext cx="6613684" cy="395049"/>
          </a:xfrm>
          <a:prstGeom prst="rect">
            <a:avLst/>
          </a:prstGeom>
          <a:noFill/>
          <a:ln/>
        </p:spPr>
        <p:txBody>
          <a:bodyPr wrap="non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Identifying abnormalities in X-rays, MRIs, and CT scans.</a:t>
            </a:r>
            <a:endParaRPr lang="en-US" sz="1944" dirty="0"/>
          </a:p>
        </p:txBody>
      </p:sp>
      <p:sp>
        <p:nvSpPr>
          <p:cNvPr id="10" name="Shape 7"/>
          <p:cNvSpPr/>
          <p:nvPr/>
        </p:nvSpPr>
        <p:spPr>
          <a:xfrm>
            <a:off x="864037" y="3633311"/>
            <a:ext cx="555427" cy="555427"/>
          </a:xfrm>
          <a:prstGeom prst="roundRect">
            <a:avLst>
              <a:gd name="adj" fmla="val 18669"/>
            </a:avLst>
          </a:prstGeom>
          <a:solidFill>
            <a:srgbClr val="E1E1EA"/>
          </a:solidFill>
          <a:ln w="15240">
            <a:solidFill>
              <a:srgbClr val="C7C7D0"/>
            </a:solidFill>
            <a:prstDash val="solid"/>
          </a:ln>
        </p:spPr>
      </p:sp>
      <p:sp>
        <p:nvSpPr>
          <p:cNvPr id="11" name="Text 8"/>
          <p:cNvSpPr/>
          <p:nvPr/>
        </p:nvSpPr>
        <p:spPr>
          <a:xfrm>
            <a:off x="1045250" y="3725823"/>
            <a:ext cx="193000" cy="370284"/>
          </a:xfrm>
          <a:prstGeom prst="rect">
            <a:avLst/>
          </a:prstGeom>
          <a:noFill/>
          <a:ln/>
        </p:spPr>
        <p:txBody>
          <a:bodyPr wrap="none" rtlCol="0" anchor="t"/>
          <a:lstStyle/>
          <a:p>
            <a:pPr marL="0" indent="0" algn="ctr">
              <a:lnSpc>
                <a:spcPts val="2916"/>
              </a:lnSpc>
              <a:buNone/>
            </a:pPr>
            <a:r>
              <a:rPr lang="en-US" sz="2916" dirty="0">
                <a:solidFill>
                  <a:srgbClr val="3C3939"/>
                </a:solidFill>
                <a:latin typeface="Raleway" pitchFamily="34" charset="0"/>
                <a:ea typeface="Raleway" pitchFamily="34" charset="-122"/>
                <a:cs typeface="Raleway" pitchFamily="34" charset="-120"/>
              </a:rPr>
              <a:t>2</a:t>
            </a:r>
            <a:endParaRPr lang="en-US" sz="2916" dirty="0"/>
          </a:p>
        </p:txBody>
      </p:sp>
      <p:sp>
        <p:nvSpPr>
          <p:cNvPr id="12" name="Text 9"/>
          <p:cNvSpPr/>
          <p:nvPr/>
        </p:nvSpPr>
        <p:spPr>
          <a:xfrm>
            <a:off x="1666280" y="3633311"/>
            <a:ext cx="3086100" cy="385763"/>
          </a:xfrm>
          <a:prstGeom prst="rect">
            <a:avLst/>
          </a:prstGeom>
          <a:noFill/>
          <a:ln/>
        </p:spPr>
        <p:txBody>
          <a:bodyPr wrap="none" rtlCol="0" anchor="t"/>
          <a:lstStyle/>
          <a:p>
            <a:pPr marL="0" indent="0">
              <a:lnSpc>
                <a:spcPts val="3038"/>
              </a:lnSpc>
              <a:buNone/>
            </a:pPr>
            <a:r>
              <a:rPr lang="en-US" sz="2430" dirty="0">
                <a:solidFill>
                  <a:srgbClr val="3C3939"/>
                </a:solidFill>
                <a:latin typeface="Raleway" pitchFamily="34" charset="0"/>
                <a:ea typeface="Raleway" pitchFamily="34" charset="-122"/>
                <a:cs typeface="Raleway" pitchFamily="34" charset="-120"/>
              </a:rPr>
              <a:t>Oncology</a:t>
            </a:r>
            <a:endParaRPr lang="en-US" sz="2430" dirty="0"/>
          </a:p>
        </p:txBody>
      </p:sp>
      <p:sp>
        <p:nvSpPr>
          <p:cNvPr id="13" name="Text 10"/>
          <p:cNvSpPr/>
          <p:nvPr/>
        </p:nvSpPr>
        <p:spPr>
          <a:xfrm>
            <a:off x="1666280" y="4167188"/>
            <a:ext cx="6613684" cy="395049"/>
          </a:xfrm>
          <a:prstGeom prst="rect">
            <a:avLst/>
          </a:prstGeom>
          <a:noFill/>
          <a:ln/>
        </p:spPr>
        <p:txBody>
          <a:bodyPr wrap="non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Detecting and staging cancer from imaging data.</a:t>
            </a:r>
            <a:endParaRPr lang="en-US" sz="1944" dirty="0"/>
          </a:p>
        </p:txBody>
      </p:sp>
      <p:sp>
        <p:nvSpPr>
          <p:cNvPr id="14" name="Shape 11"/>
          <p:cNvSpPr/>
          <p:nvPr/>
        </p:nvSpPr>
        <p:spPr>
          <a:xfrm>
            <a:off x="864037" y="5086707"/>
            <a:ext cx="555427" cy="555427"/>
          </a:xfrm>
          <a:prstGeom prst="roundRect">
            <a:avLst>
              <a:gd name="adj" fmla="val 18669"/>
            </a:avLst>
          </a:prstGeom>
          <a:solidFill>
            <a:srgbClr val="E1E1EA"/>
          </a:solidFill>
          <a:ln w="15240">
            <a:solidFill>
              <a:srgbClr val="C7C7D0"/>
            </a:solidFill>
            <a:prstDash val="solid"/>
          </a:ln>
        </p:spPr>
      </p:sp>
      <p:sp>
        <p:nvSpPr>
          <p:cNvPr id="15" name="Text 12"/>
          <p:cNvSpPr/>
          <p:nvPr/>
        </p:nvSpPr>
        <p:spPr>
          <a:xfrm>
            <a:off x="1042868" y="5179219"/>
            <a:ext cx="197763" cy="370284"/>
          </a:xfrm>
          <a:prstGeom prst="rect">
            <a:avLst/>
          </a:prstGeom>
          <a:noFill/>
          <a:ln/>
        </p:spPr>
        <p:txBody>
          <a:bodyPr wrap="none" rtlCol="0" anchor="t"/>
          <a:lstStyle/>
          <a:p>
            <a:pPr marL="0" indent="0" algn="ctr">
              <a:lnSpc>
                <a:spcPts val="2916"/>
              </a:lnSpc>
              <a:buNone/>
            </a:pPr>
            <a:r>
              <a:rPr lang="en-US" sz="2916" dirty="0">
                <a:solidFill>
                  <a:srgbClr val="3C3939"/>
                </a:solidFill>
                <a:latin typeface="Raleway" pitchFamily="34" charset="0"/>
                <a:ea typeface="Raleway" pitchFamily="34" charset="-122"/>
                <a:cs typeface="Raleway" pitchFamily="34" charset="-120"/>
              </a:rPr>
              <a:t>3</a:t>
            </a:r>
            <a:endParaRPr lang="en-US" sz="2916" dirty="0"/>
          </a:p>
        </p:txBody>
      </p:sp>
      <p:sp>
        <p:nvSpPr>
          <p:cNvPr id="16" name="Text 13"/>
          <p:cNvSpPr/>
          <p:nvPr/>
        </p:nvSpPr>
        <p:spPr>
          <a:xfrm>
            <a:off x="1666280" y="5086707"/>
            <a:ext cx="3086100" cy="385763"/>
          </a:xfrm>
          <a:prstGeom prst="rect">
            <a:avLst/>
          </a:prstGeom>
          <a:noFill/>
          <a:ln/>
        </p:spPr>
        <p:txBody>
          <a:bodyPr wrap="none" rtlCol="0" anchor="t"/>
          <a:lstStyle/>
          <a:p>
            <a:pPr marL="0" indent="0">
              <a:lnSpc>
                <a:spcPts val="3038"/>
              </a:lnSpc>
              <a:buNone/>
            </a:pPr>
            <a:r>
              <a:rPr lang="en-US" sz="2430" dirty="0">
                <a:solidFill>
                  <a:srgbClr val="3C3939"/>
                </a:solidFill>
                <a:latin typeface="Raleway" pitchFamily="34" charset="0"/>
                <a:ea typeface="Raleway" pitchFamily="34" charset="-122"/>
                <a:cs typeface="Raleway" pitchFamily="34" charset="-120"/>
              </a:rPr>
              <a:t>Cardiology</a:t>
            </a:r>
            <a:endParaRPr lang="en-US" sz="2430" dirty="0"/>
          </a:p>
        </p:txBody>
      </p:sp>
      <p:sp>
        <p:nvSpPr>
          <p:cNvPr id="17" name="Text 14"/>
          <p:cNvSpPr/>
          <p:nvPr/>
        </p:nvSpPr>
        <p:spPr>
          <a:xfrm>
            <a:off x="1666280" y="5620583"/>
            <a:ext cx="6613684" cy="395049"/>
          </a:xfrm>
          <a:prstGeom prst="rect">
            <a:avLst/>
          </a:prstGeom>
          <a:noFill/>
          <a:ln/>
        </p:spPr>
        <p:txBody>
          <a:bodyPr wrap="non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Analyzing ECGs and echocardiograms for heart conditions.</a:t>
            </a:r>
            <a:endParaRPr lang="en-US" sz="1944" dirty="0"/>
          </a:p>
        </p:txBody>
      </p:sp>
      <p:sp>
        <p:nvSpPr>
          <p:cNvPr id="18" name="Shape 15"/>
          <p:cNvSpPr/>
          <p:nvPr/>
        </p:nvSpPr>
        <p:spPr>
          <a:xfrm>
            <a:off x="864037" y="6540103"/>
            <a:ext cx="555427" cy="555427"/>
          </a:xfrm>
          <a:prstGeom prst="roundRect">
            <a:avLst>
              <a:gd name="adj" fmla="val 18669"/>
            </a:avLst>
          </a:prstGeom>
          <a:solidFill>
            <a:srgbClr val="E1E1EA"/>
          </a:solidFill>
          <a:ln w="15240">
            <a:solidFill>
              <a:srgbClr val="C7C7D0"/>
            </a:solidFill>
            <a:prstDash val="solid"/>
          </a:ln>
        </p:spPr>
      </p:sp>
      <p:sp>
        <p:nvSpPr>
          <p:cNvPr id="19" name="Text 16"/>
          <p:cNvSpPr/>
          <p:nvPr/>
        </p:nvSpPr>
        <p:spPr>
          <a:xfrm>
            <a:off x="1040606" y="6632615"/>
            <a:ext cx="202287" cy="370284"/>
          </a:xfrm>
          <a:prstGeom prst="rect">
            <a:avLst/>
          </a:prstGeom>
          <a:noFill/>
          <a:ln/>
        </p:spPr>
        <p:txBody>
          <a:bodyPr wrap="none" rtlCol="0" anchor="t"/>
          <a:lstStyle/>
          <a:p>
            <a:pPr marL="0" indent="0" algn="ctr">
              <a:lnSpc>
                <a:spcPts val="2916"/>
              </a:lnSpc>
              <a:buNone/>
            </a:pPr>
            <a:r>
              <a:rPr lang="en-US" sz="2916" dirty="0">
                <a:solidFill>
                  <a:srgbClr val="3C3939"/>
                </a:solidFill>
                <a:latin typeface="Raleway" pitchFamily="34" charset="0"/>
                <a:ea typeface="Raleway" pitchFamily="34" charset="-122"/>
                <a:cs typeface="Raleway" pitchFamily="34" charset="-120"/>
              </a:rPr>
              <a:t>4</a:t>
            </a:r>
            <a:endParaRPr lang="en-US" sz="2916" dirty="0"/>
          </a:p>
        </p:txBody>
      </p:sp>
      <p:sp>
        <p:nvSpPr>
          <p:cNvPr id="20" name="Text 17"/>
          <p:cNvSpPr/>
          <p:nvPr/>
        </p:nvSpPr>
        <p:spPr>
          <a:xfrm>
            <a:off x="1666280" y="6540103"/>
            <a:ext cx="3086100" cy="385763"/>
          </a:xfrm>
          <a:prstGeom prst="rect">
            <a:avLst/>
          </a:prstGeom>
          <a:noFill/>
          <a:ln/>
        </p:spPr>
        <p:txBody>
          <a:bodyPr wrap="none" rtlCol="0" anchor="t"/>
          <a:lstStyle/>
          <a:p>
            <a:pPr marL="0" indent="0">
              <a:lnSpc>
                <a:spcPts val="3038"/>
              </a:lnSpc>
              <a:buNone/>
            </a:pPr>
            <a:r>
              <a:rPr lang="en-US" sz="2430" dirty="0">
                <a:solidFill>
                  <a:srgbClr val="3C3939"/>
                </a:solidFill>
                <a:latin typeface="Raleway" pitchFamily="34" charset="0"/>
                <a:ea typeface="Raleway" pitchFamily="34" charset="-122"/>
                <a:cs typeface="Raleway" pitchFamily="34" charset="-120"/>
              </a:rPr>
              <a:t>Neurology</a:t>
            </a:r>
            <a:endParaRPr lang="en-US" sz="2430" dirty="0"/>
          </a:p>
        </p:txBody>
      </p:sp>
      <p:sp>
        <p:nvSpPr>
          <p:cNvPr id="21" name="Text 18"/>
          <p:cNvSpPr/>
          <p:nvPr/>
        </p:nvSpPr>
        <p:spPr>
          <a:xfrm>
            <a:off x="1666280" y="7073979"/>
            <a:ext cx="6613684" cy="395049"/>
          </a:xfrm>
          <a:prstGeom prst="rect">
            <a:avLst/>
          </a:prstGeom>
          <a:noFill/>
          <a:ln/>
        </p:spPr>
        <p:txBody>
          <a:bodyPr wrap="non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Diagnosing neurological disorders from MRI scans.</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23516" y="916781"/>
            <a:ext cx="6113859" cy="658058"/>
          </a:xfrm>
          <a:prstGeom prst="rect">
            <a:avLst/>
          </a:prstGeom>
          <a:noFill/>
          <a:ln/>
        </p:spPr>
        <p:txBody>
          <a:bodyPr wrap="none" rtlCol="0" anchor="t"/>
          <a:lstStyle/>
          <a:p>
            <a:pPr marL="0" indent="0">
              <a:lnSpc>
                <a:spcPts val="5182"/>
              </a:lnSpc>
              <a:buNone/>
            </a:pPr>
            <a:r>
              <a:rPr lang="en-US" sz="4146" dirty="0">
                <a:solidFill>
                  <a:srgbClr val="1B1B27"/>
                </a:solidFill>
                <a:latin typeface="Raleway" pitchFamily="34" charset="0"/>
                <a:ea typeface="Raleway" pitchFamily="34" charset="-122"/>
                <a:cs typeface="Raleway" pitchFamily="34" charset="-120"/>
              </a:rPr>
              <a:t>AI Benefits in Diagnostics</a:t>
            </a:r>
            <a:endParaRPr lang="en-US" sz="4146" dirty="0"/>
          </a:p>
        </p:txBody>
      </p:sp>
      <p:sp>
        <p:nvSpPr>
          <p:cNvPr id="6" name="Shape 3"/>
          <p:cNvSpPr/>
          <p:nvPr/>
        </p:nvSpPr>
        <p:spPr>
          <a:xfrm>
            <a:off x="6223516" y="2127647"/>
            <a:ext cx="473869" cy="473869"/>
          </a:xfrm>
          <a:prstGeom prst="roundRect">
            <a:avLst>
              <a:gd name="adj" fmla="val 18667"/>
            </a:avLst>
          </a:prstGeom>
          <a:solidFill>
            <a:srgbClr val="E1E1EA"/>
          </a:solidFill>
          <a:ln w="7620">
            <a:solidFill>
              <a:srgbClr val="C7C7D0"/>
            </a:solidFill>
            <a:prstDash val="solid"/>
          </a:ln>
        </p:spPr>
      </p:sp>
      <p:sp>
        <p:nvSpPr>
          <p:cNvPr id="7" name="Text 4"/>
          <p:cNvSpPr/>
          <p:nvPr/>
        </p:nvSpPr>
        <p:spPr>
          <a:xfrm>
            <a:off x="6392823" y="2206585"/>
            <a:ext cx="135255" cy="315873"/>
          </a:xfrm>
          <a:prstGeom prst="rect">
            <a:avLst/>
          </a:prstGeom>
          <a:noFill/>
          <a:ln/>
        </p:spPr>
        <p:txBody>
          <a:bodyPr wrap="none" rtlCol="0" anchor="t"/>
          <a:lstStyle/>
          <a:p>
            <a:pPr marL="0" indent="0" algn="ctr">
              <a:lnSpc>
                <a:spcPts val="2488"/>
              </a:lnSpc>
              <a:buNone/>
            </a:pPr>
            <a:r>
              <a:rPr lang="en-US" sz="2488" dirty="0">
                <a:solidFill>
                  <a:srgbClr val="3C3939"/>
                </a:solidFill>
                <a:latin typeface="Raleway" pitchFamily="34" charset="0"/>
                <a:ea typeface="Raleway" pitchFamily="34" charset="-122"/>
                <a:cs typeface="Raleway" pitchFamily="34" charset="-120"/>
              </a:rPr>
              <a:t>1</a:t>
            </a:r>
            <a:endParaRPr lang="en-US" sz="2488" dirty="0"/>
          </a:p>
        </p:txBody>
      </p:sp>
      <p:sp>
        <p:nvSpPr>
          <p:cNvPr id="8" name="Text 5"/>
          <p:cNvSpPr/>
          <p:nvPr/>
        </p:nvSpPr>
        <p:spPr>
          <a:xfrm>
            <a:off x="6907887" y="2127647"/>
            <a:ext cx="2632591" cy="328970"/>
          </a:xfrm>
          <a:prstGeom prst="rect">
            <a:avLst/>
          </a:prstGeom>
          <a:noFill/>
          <a:ln/>
        </p:spPr>
        <p:txBody>
          <a:bodyPr wrap="none" rtlCol="0" anchor="t"/>
          <a:lstStyle/>
          <a:p>
            <a:pPr marL="0" indent="0">
              <a:lnSpc>
                <a:spcPts val="2591"/>
              </a:lnSpc>
              <a:buNone/>
            </a:pPr>
            <a:r>
              <a:rPr lang="en-US" sz="2073" dirty="0">
                <a:solidFill>
                  <a:srgbClr val="3C3939"/>
                </a:solidFill>
                <a:latin typeface="Raleway" pitchFamily="34" charset="0"/>
                <a:ea typeface="Raleway" pitchFamily="34" charset="-122"/>
                <a:cs typeface="Raleway" pitchFamily="34" charset="-120"/>
              </a:rPr>
              <a:t>Enhanced Accuracy</a:t>
            </a:r>
            <a:endParaRPr lang="en-US" sz="2073" dirty="0"/>
          </a:p>
        </p:txBody>
      </p:sp>
      <p:sp>
        <p:nvSpPr>
          <p:cNvPr id="9" name="Text 6"/>
          <p:cNvSpPr/>
          <p:nvPr/>
        </p:nvSpPr>
        <p:spPr>
          <a:xfrm>
            <a:off x="6907887" y="2582942"/>
            <a:ext cx="6985397" cy="673894"/>
          </a:xfrm>
          <a:prstGeom prst="rect">
            <a:avLst/>
          </a:prstGeom>
          <a:noFill/>
          <a:ln/>
        </p:spPr>
        <p:txBody>
          <a:bodyPr wrap="square" rtlCol="0" anchor="t"/>
          <a:lstStyle/>
          <a:p>
            <a:pPr marL="0" indent="0">
              <a:lnSpc>
                <a:spcPts val="2653"/>
              </a:lnSpc>
              <a:buNone/>
            </a:pPr>
            <a:r>
              <a:rPr lang="en-US" sz="1658" dirty="0">
                <a:solidFill>
                  <a:srgbClr val="3C3939"/>
                </a:solidFill>
                <a:latin typeface="Roboto" pitchFamily="34" charset="0"/>
                <a:ea typeface="Roboto" pitchFamily="34" charset="-122"/>
                <a:cs typeface="Roboto" pitchFamily="34" charset="-120"/>
              </a:rPr>
              <a:t>AI can detect subtle abnormalities better than humans, improving diagnosis.</a:t>
            </a:r>
            <a:endParaRPr lang="en-US" sz="1658" dirty="0"/>
          </a:p>
        </p:txBody>
      </p:sp>
      <p:sp>
        <p:nvSpPr>
          <p:cNvPr id="10" name="Shape 7"/>
          <p:cNvSpPr/>
          <p:nvPr/>
        </p:nvSpPr>
        <p:spPr>
          <a:xfrm>
            <a:off x="6223516" y="3704273"/>
            <a:ext cx="473869" cy="473869"/>
          </a:xfrm>
          <a:prstGeom prst="roundRect">
            <a:avLst>
              <a:gd name="adj" fmla="val 18667"/>
            </a:avLst>
          </a:prstGeom>
          <a:solidFill>
            <a:srgbClr val="E1E1EA"/>
          </a:solidFill>
          <a:ln w="7620">
            <a:solidFill>
              <a:srgbClr val="C7C7D0"/>
            </a:solidFill>
            <a:prstDash val="solid"/>
          </a:ln>
        </p:spPr>
      </p:sp>
      <p:sp>
        <p:nvSpPr>
          <p:cNvPr id="11" name="Text 8"/>
          <p:cNvSpPr/>
          <p:nvPr/>
        </p:nvSpPr>
        <p:spPr>
          <a:xfrm>
            <a:off x="6378178" y="3783211"/>
            <a:ext cx="164544" cy="315873"/>
          </a:xfrm>
          <a:prstGeom prst="rect">
            <a:avLst/>
          </a:prstGeom>
          <a:noFill/>
          <a:ln/>
        </p:spPr>
        <p:txBody>
          <a:bodyPr wrap="none" rtlCol="0" anchor="t"/>
          <a:lstStyle/>
          <a:p>
            <a:pPr marL="0" indent="0" algn="ctr">
              <a:lnSpc>
                <a:spcPts val="2488"/>
              </a:lnSpc>
              <a:buNone/>
            </a:pPr>
            <a:r>
              <a:rPr lang="en-US" sz="2488" dirty="0">
                <a:solidFill>
                  <a:srgbClr val="3C3939"/>
                </a:solidFill>
                <a:latin typeface="Raleway" pitchFamily="34" charset="0"/>
                <a:ea typeface="Raleway" pitchFamily="34" charset="-122"/>
                <a:cs typeface="Raleway" pitchFamily="34" charset="-120"/>
              </a:rPr>
              <a:t>2</a:t>
            </a:r>
            <a:endParaRPr lang="en-US" sz="2488" dirty="0"/>
          </a:p>
        </p:txBody>
      </p:sp>
      <p:sp>
        <p:nvSpPr>
          <p:cNvPr id="12" name="Text 9"/>
          <p:cNvSpPr/>
          <p:nvPr/>
        </p:nvSpPr>
        <p:spPr>
          <a:xfrm>
            <a:off x="6907887" y="3704273"/>
            <a:ext cx="2632591" cy="328970"/>
          </a:xfrm>
          <a:prstGeom prst="rect">
            <a:avLst/>
          </a:prstGeom>
          <a:noFill/>
          <a:ln/>
        </p:spPr>
        <p:txBody>
          <a:bodyPr wrap="none" rtlCol="0" anchor="t"/>
          <a:lstStyle/>
          <a:p>
            <a:pPr marL="0" indent="0">
              <a:lnSpc>
                <a:spcPts val="2591"/>
              </a:lnSpc>
              <a:buNone/>
            </a:pPr>
            <a:r>
              <a:rPr lang="en-US" sz="2073" dirty="0">
                <a:solidFill>
                  <a:srgbClr val="3C3939"/>
                </a:solidFill>
                <a:latin typeface="Raleway" pitchFamily="34" charset="0"/>
                <a:ea typeface="Raleway" pitchFamily="34" charset="-122"/>
                <a:cs typeface="Raleway" pitchFamily="34" charset="-120"/>
              </a:rPr>
              <a:t>Faster Analysis</a:t>
            </a:r>
            <a:endParaRPr lang="en-US" sz="2073" dirty="0"/>
          </a:p>
        </p:txBody>
      </p:sp>
      <p:sp>
        <p:nvSpPr>
          <p:cNvPr id="13" name="Text 10"/>
          <p:cNvSpPr/>
          <p:nvPr/>
        </p:nvSpPr>
        <p:spPr>
          <a:xfrm>
            <a:off x="6907887" y="4159568"/>
            <a:ext cx="6985397" cy="336947"/>
          </a:xfrm>
          <a:prstGeom prst="rect">
            <a:avLst/>
          </a:prstGeom>
          <a:noFill/>
          <a:ln/>
        </p:spPr>
        <p:txBody>
          <a:bodyPr wrap="none" rtlCol="0" anchor="t"/>
          <a:lstStyle/>
          <a:p>
            <a:pPr marL="0" indent="0">
              <a:lnSpc>
                <a:spcPts val="2653"/>
              </a:lnSpc>
              <a:buNone/>
            </a:pPr>
            <a:r>
              <a:rPr lang="en-US" sz="1658" dirty="0">
                <a:solidFill>
                  <a:srgbClr val="3C3939"/>
                </a:solidFill>
                <a:latin typeface="Roboto" pitchFamily="34" charset="0"/>
                <a:ea typeface="Roboto" pitchFamily="34" charset="-122"/>
                <a:cs typeface="Roboto" pitchFamily="34" charset="-120"/>
              </a:rPr>
              <a:t>AI systems analyze images much faster, enabling quicker diagnosis.</a:t>
            </a:r>
            <a:endParaRPr lang="en-US" sz="1658" dirty="0"/>
          </a:p>
        </p:txBody>
      </p:sp>
      <p:sp>
        <p:nvSpPr>
          <p:cNvPr id="14" name="Shape 11"/>
          <p:cNvSpPr/>
          <p:nvPr/>
        </p:nvSpPr>
        <p:spPr>
          <a:xfrm>
            <a:off x="6223516" y="4943951"/>
            <a:ext cx="473869" cy="473869"/>
          </a:xfrm>
          <a:prstGeom prst="roundRect">
            <a:avLst>
              <a:gd name="adj" fmla="val 18667"/>
            </a:avLst>
          </a:prstGeom>
          <a:solidFill>
            <a:srgbClr val="E1E1EA"/>
          </a:solidFill>
          <a:ln w="7620">
            <a:solidFill>
              <a:srgbClr val="C7C7D0"/>
            </a:solidFill>
            <a:prstDash val="solid"/>
          </a:ln>
        </p:spPr>
      </p:sp>
      <p:sp>
        <p:nvSpPr>
          <p:cNvPr id="15" name="Text 12"/>
          <p:cNvSpPr/>
          <p:nvPr/>
        </p:nvSpPr>
        <p:spPr>
          <a:xfrm>
            <a:off x="6376035" y="5022890"/>
            <a:ext cx="168712" cy="315873"/>
          </a:xfrm>
          <a:prstGeom prst="rect">
            <a:avLst/>
          </a:prstGeom>
          <a:noFill/>
          <a:ln/>
        </p:spPr>
        <p:txBody>
          <a:bodyPr wrap="none" rtlCol="0" anchor="t"/>
          <a:lstStyle/>
          <a:p>
            <a:pPr marL="0" indent="0" algn="ctr">
              <a:lnSpc>
                <a:spcPts val="2488"/>
              </a:lnSpc>
              <a:buNone/>
            </a:pPr>
            <a:r>
              <a:rPr lang="en-US" sz="2488" dirty="0">
                <a:solidFill>
                  <a:srgbClr val="3C3939"/>
                </a:solidFill>
                <a:latin typeface="Raleway" pitchFamily="34" charset="0"/>
                <a:ea typeface="Raleway" pitchFamily="34" charset="-122"/>
                <a:cs typeface="Raleway" pitchFamily="34" charset="-120"/>
              </a:rPr>
              <a:t>3</a:t>
            </a:r>
            <a:endParaRPr lang="en-US" sz="2488" dirty="0"/>
          </a:p>
        </p:txBody>
      </p:sp>
      <p:sp>
        <p:nvSpPr>
          <p:cNvPr id="16" name="Text 13"/>
          <p:cNvSpPr/>
          <p:nvPr/>
        </p:nvSpPr>
        <p:spPr>
          <a:xfrm>
            <a:off x="6907887" y="4943951"/>
            <a:ext cx="2632591" cy="328970"/>
          </a:xfrm>
          <a:prstGeom prst="rect">
            <a:avLst/>
          </a:prstGeom>
          <a:noFill/>
          <a:ln/>
        </p:spPr>
        <p:txBody>
          <a:bodyPr wrap="none" rtlCol="0" anchor="t"/>
          <a:lstStyle/>
          <a:p>
            <a:pPr marL="0" indent="0">
              <a:lnSpc>
                <a:spcPts val="2591"/>
              </a:lnSpc>
              <a:buNone/>
            </a:pPr>
            <a:r>
              <a:rPr lang="en-US" sz="2073" dirty="0">
                <a:solidFill>
                  <a:srgbClr val="3C3939"/>
                </a:solidFill>
                <a:latin typeface="Raleway" pitchFamily="34" charset="0"/>
                <a:ea typeface="Raleway" pitchFamily="34" charset="-122"/>
                <a:cs typeface="Raleway" pitchFamily="34" charset="-120"/>
              </a:rPr>
              <a:t>Expanded Access</a:t>
            </a:r>
            <a:endParaRPr lang="en-US" sz="2073" dirty="0"/>
          </a:p>
        </p:txBody>
      </p:sp>
      <p:sp>
        <p:nvSpPr>
          <p:cNvPr id="17" name="Text 14"/>
          <p:cNvSpPr/>
          <p:nvPr/>
        </p:nvSpPr>
        <p:spPr>
          <a:xfrm>
            <a:off x="6907887" y="5399246"/>
            <a:ext cx="6985397" cy="336947"/>
          </a:xfrm>
          <a:prstGeom prst="rect">
            <a:avLst/>
          </a:prstGeom>
          <a:noFill/>
          <a:ln/>
        </p:spPr>
        <p:txBody>
          <a:bodyPr wrap="none" rtlCol="0" anchor="t"/>
          <a:lstStyle/>
          <a:p>
            <a:pPr marL="0" indent="0">
              <a:lnSpc>
                <a:spcPts val="2653"/>
              </a:lnSpc>
              <a:buNone/>
            </a:pPr>
            <a:r>
              <a:rPr lang="en-US" sz="1658" dirty="0">
                <a:solidFill>
                  <a:srgbClr val="3C3939"/>
                </a:solidFill>
                <a:latin typeface="Roboto" pitchFamily="34" charset="0"/>
                <a:ea typeface="Roboto" pitchFamily="34" charset="-122"/>
                <a:cs typeface="Roboto" pitchFamily="34" charset="-120"/>
              </a:rPr>
              <a:t>AI can provide diagnostic support in areas with limited specialist care.</a:t>
            </a:r>
            <a:endParaRPr lang="en-US" sz="1658" dirty="0"/>
          </a:p>
        </p:txBody>
      </p:sp>
      <p:sp>
        <p:nvSpPr>
          <p:cNvPr id="18" name="Shape 15"/>
          <p:cNvSpPr/>
          <p:nvPr/>
        </p:nvSpPr>
        <p:spPr>
          <a:xfrm>
            <a:off x="6223516" y="6183630"/>
            <a:ext cx="473869" cy="473869"/>
          </a:xfrm>
          <a:prstGeom prst="roundRect">
            <a:avLst>
              <a:gd name="adj" fmla="val 18667"/>
            </a:avLst>
          </a:prstGeom>
          <a:solidFill>
            <a:srgbClr val="E1E1EA"/>
          </a:solidFill>
          <a:ln w="7620">
            <a:solidFill>
              <a:srgbClr val="C7C7D0"/>
            </a:solidFill>
            <a:prstDash val="solid"/>
          </a:ln>
        </p:spPr>
      </p:sp>
      <p:sp>
        <p:nvSpPr>
          <p:cNvPr id="19" name="Text 16"/>
          <p:cNvSpPr/>
          <p:nvPr/>
        </p:nvSpPr>
        <p:spPr>
          <a:xfrm>
            <a:off x="6374249" y="6262568"/>
            <a:ext cx="172403" cy="315873"/>
          </a:xfrm>
          <a:prstGeom prst="rect">
            <a:avLst/>
          </a:prstGeom>
          <a:noFill/>
          <a:ln/>
        </p:spPr>
        <p:txBody>
          <a:bodyPr wrap="none" rtlCol="0" anchor="t"/>
          <a:lstStyle/>
          <a:p>
            <a:pPr marL="0" indent="0" algn="ctr">
              <a:lnSpc>
                <a:spcPts val="2488"/>
              </a:lnSpc>
              <a:buNone/>
            </a:pPr>
            <a:r>
              <a:rPr lang="en-US" sz="2488" dirty="0">
                <a:solidFill>
                  <a:srgbClr val="3C3939"/>
                </a:solidFill>
                <a:latin typeface="Raleway" pitchFamily="34" charset="0"/>
                <a:ea typeface="Raleway" pitchFamily="34" charset="-122"/>
                <a:cs typeface="Raleway" pitchFamily="34" charset="-120"/>
              </a:rPr>
              <a:t>4</a:t>
            </a:r>
            <a:endParaRPr lang="en-US" sz="2488" dirty="0"/>
          </a:p>
        </p:txBody>
      </p:sp>
      <p:sp>
        <p:nvSpPr>
          <p:cNvPr id="20" name="Text 17"/>
          <p:cNvSpPr/>
          <p:nvPr/>
        </p:nvSpPr>
        <p:spPr>
          <a:xfrm>
            <a:off x="6907887" y="6183630"/>
            <a:ext cx="2632591" cy="328970"/>
          </a:xfrm>
          <a:prstGeom prst="rect">
            <a:avLst/>
          </a:prstGeom>
          <a:noFill/>
          <a:ln/>
        </p:spPr>
        <p:txBody>
          <a:bodyPr wrap="none" rtlCol="0" anchor="t"/>
          <a:lstStyle/>
          <a:p>
            <a:pPr marL="0" indent="0">
              <a:lnSpc>
                <a:spcPts val="2591"/>
              </a:lnSpc>
              <a:buNone/>
            </a:pPr>
            <a:r>
              <a:rPr lang="en-US" sz="2073" dirty="0">
                <a:solidFill>
                  <a:srgbClr val="3C3939"/>
                </a:solidFill>
                <a:latin typeface="Raleway" pitchFamily="34" charset="0"/>
                <a:ea typeface="Raleway" pitchFamily="34" charset="-122"/>
                <a:cs typeface="Raleway" pitchFamily="34" charset="-120"/>
              </a:rPr>
              <a:t>Workload Reduction</a:t>
            </a:r>
            <a:endParaRPr lang="en-US" sz="2073" dirty="0"/>
          </a:p>
        </p:txBody>
      </p:sp>
      <p:sp>
        <p:nvSpPr>
          <p:cNvPr id="21" name="Text 18"/>
          <p:cNvSpPr/>
          <p:nvPr/>
        </p:nvSpPr>
        <p:spPr>
          <a:xfrm>
            <a:off x="6907887" y="6638925"/>
            <a:ext cx="6985397" cy="673894"/>
          </a:xfrm>
          <a:prstGeom prst="rect">
            <a:avLst/>
          </a:prstGeom>
          <a:noFill/>
          <a:ln/>
        </p:spPr>
        <p:txBody>
          <a:bodyPr wrap="square" rtlCol="0" anchor="t"/>
          <a:lstStyle/>
          <a:p>
            <a:pPr marL="0" indent="0">
              <a:lnSpc>
                <a:spcPts val="2653"/>
              </a:lnSpc>
              <a:buNone/>
            </a:pPr>
            <a:r>
              <a:rPr lang="en-US" sz="1658" dirty="0">
                <a:solidFill>
                  <a:srgbClr val="3C3939"/>
                </a:solidFill>
                <a:latin typeface="Roboto" pitchFamily="34" charset="0"/>
                <a:ea typeface="Roboto" pitchFamily="34" charset="-122"/>
                <a:cs typeface="Roboto" pitchFamily="34" charset="-120"/>
              </a:rPr>
              <a:t>AI assists radiologists by highlighting areas of concern, allowing them to focus on complex cases.</a:t>
            </a:r>
            <a:endParaRPr lang="en-US" sz="165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864037" y="1818799"/>
            <a:ext cx="6172200" cy="771525"/>
          </a:xfrm>
          <a:prstGeom prst="rect">
            <a:avLst/>
          </a:prstGeom>
          <a:noFill/>
          <a:ln/>
        </p:spPr>
        <p:txBody>
          <a:bodyPr wrap="none" rtlCol="0" anchor="t"/>
          <a:lstStyle/>
          <a:p>
            <a:pPr marL="0" indent="0">
              <a:lnSpc>
                <a:spcPts val="6075"/>
              </a:lnSpc>
              <a:buNone/>
            </a:pPr>
            <a:r>
              <a:rPr lang="en-US" sz="4860" dirty="0">
                <a:solidFill>
                  <a:srgbClr val="1B1B27"/>
                </a:solidFill>
                <a:latin typeface="Raleway" pitchFamily="34" charset="0"/>
                <a:ea typeface="Raleway" pitchFamily="34" charset="-122"/>
                <a:cs typeface="Raleway" pitchFamily="34" charset="-120"/>
              </a:rPr>
              <a:t>Ethical Challenges</a:t>
            </a:r>
            <a:endParaRPr lang="en-US" sz="4860" dirty="0"/>
          </a:p>
        </p:txBody>
      </p:sp>
      <p:sp>
        <p:nvSpPr>
          <p:cNvPr id="7" name="Shape 4"/>
          <p:cNvSpPr/>
          <p:nvPr/>
        </p:nvSpPr>
        <p:spPr>
          <a:xfrm>
            <a:off x="864037" y="3238262"/>
            <a:ext cx="555427" cy="555427"/>
          </a:xfrm>
          <a:prstGeom prst="roundRect">
            <a:avLst>
              <a:gd name="adj" fmla="val 18669"/>
            </a:avLst>
          </a:prstGeom>
          <a:solidFill>
            <a:srgbClr val="E1E1EA"/>
          </a:solidFill>
          <a:ln w="15240">
            <a:solidFill>
              <a:srgbClr val="C7C7D0"/>
            </a:solidFill>
            <a:prstDash val="solid"/>
          </a:ln>
        </p:spPr>
      </p:sp>
      <p:sp>
        <p:nvSpPr>
          <p:cNvPr id="8" name="Text 5"/>
          <p:cNvSpPr/>
          <p:nvPr/>
        </p:nvSpPr>
        <p:spPr>
          <a:xfrm>
            <a:off x="1062395" y="3330773"/>
            <a:ext cx="158591" cy="370284"/>
          </a:xfrm>
          <a:prstGeom prst="rect">
            <a:avLst/>
          </a:prstGeom>
          <a:noFill/>
          <a:ln/>
        </p:spPr>
        <p:txBody>
          <a:bodyPr wrap="none" rtlCol="0" anchor="t"/>
          <a:lstStyle/>
          <a:p>
            <a:pPr marL="0" indent="0" algn="ctr">
              <a:lnSpc>
                <a:spcPts val="2916"/>
              </a:lnSpc>
              <a:buNone/>
            </a:pPr>
            <a:r>
              <a:rPr lang="en-US" sz="2916" dirty="0">
                <a:solidFill>
                  <a:srgbClr val="3C3939"/>
                </a:solidFill>
                <a:latin typeface="Raleway" pitchFamily="34" charset="0"/>
                <a:ea typeface="Raleway" pitchFamily="34" charset="-122"/>
                <a:cs typeface="Raleway" pitchFamily="34" charset="-120"/>
              </a:rPr>
              <a:t>1</a:t>
            </a:r>
            <a:endParaRPr lang="en-US" sz="2916" dirty="0"/>
          </a:p>
        </p:txBody>
      </p:sp>
      <p:sp>
        <p:nvSpPr>
          <p:cNvPr id="9" name="Text 6"/>
          <p:cNvSpPr/>
          <p:nvPr/>
        </p:nvSpPr>
        <p:spPr>
          <a:xfrm>
            <a:off x="1666280" y="3238262"/>
            <a:ext cx="3086100" cy="385763"/>
          </a:xfrm>
          <a:prstGeom prst="rect">
            <a:avLst/>
          </a:prstGeom>
          <a:noFill/>
          <a:ln/>
        </p:spPr>
        <p:txBody>
          <a:bodyPr wrap="none" rtlCol="0" anchor="t"/>
          <a:lstStyle/>
          <a:p>
            <a:pPr marL="0" indent="0">
              <a:lnSpc>
                <a:spcPts val="3038"/>
              </a:lnSpc>
              <a:buNone/>
            </a:pPr>
            <a:r>
              <a:rPr lang="en-US" sz="2430" dirty="0">
                <a:solidFill>
                  <a:srgbClr val="3C3939"/>
                </a:solidFill>
                <a:latin typeface="Raleway" pitchFamily="34" charset="0"/>
                <a:ea typeface="Raleway" pitchFamily="34" charset="-122"/>
                <a:cs typeface="Raleway" pitchFamily="34" charset="-120"/>
              </a:rPr>
              <a:t>Biased Data</a:t>
            </a:r>
            <a:endParaRPr lang="en-US" sz="2430" dirty="0"/>
          </a:p>
        </p:txBody>
      </p:sp>
      <p:sp>
        <p:nvSpPr>
          <p:cNvPr id="10" name="Text 7"/>
          <p:cNvSpPr/>
          <p:nvPr/>
        </p:nvSpPr>
        <p:spPr>
          <a:xfrm>
            <a:off x="1666280" y="3772138"/>
            <a:ext cx="5525572" cy="790099"/>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Ensure training data is diverse and representative to avoid perpetuating inequalities.</a:t>
            </a:r>
            <a:endParaRPr lang="en-US" sz="1944" dirty="0"/>
          </a:p>
        </p:txBody>
      </p:sp>
      <p:sp>
        <p:nvSpPr>
          <p:cNvPr id="11" name="Shape 8"/>
          <p:cNvSpPr/>
          <p:nvPr/>
        </p:nvSpPr>
        <p:spPr>
          <a:xfrm>
            <a:off x="7438668" y="3238262"/>
            <a:ext cx="555427" cy="555427"/>
          </a:xfrm>
          <a:prstGeom prst="roundRect">
            <a:avLst>
              <a:gd name="adj" fmla="val 18669"/>
            </a:avLst>
          </a:prstGeom>
          <a:solidFill>
            <a:srgbClr val="E1E1EA"/>
          </a:solidFill>
          <a:ln w="15240">
            <a:solidFill>
              <a:srgbClr val="C7C7D0"/>
            </a:solidFill>
            <a:prstDash val="solid"/>
          </a:ln>
        </p:spPr>
      </p:sp>
      <p:sp>
        <p:nvSpPr>
          <p:cNvPr id="12" name="Text 9"/>
          <p:cNvSpPr/>
          <p:nvPr/>
        </p:nvSpPr>
        <p:spPr>
          <a:xfrm>
            <a:off x="7619881" y="3330773"/>
            <a:ext cx="193000" cy="370284"/>
          </a:xfrm>
          <a:prstGeom prst="rect">
            <a:avLst/>
          </a:prstGeom>
          <a:noFill/>
          <a:ln/>
        </p:spPr>
        <p:txBody>
          <a:bodyPr wrap="none" rtlCol="0" anchor="t"/>
          <a:lstStyle/>
          <a:p>
            <a:pPr marL="0" indent="0" algn="ctr">
              <a:lnSpc>
                <a:spcPts val="2916"/>
              </a:lnSpc>
              <a:buNone/>
            </a:pPr>
            <a:r>
              <a:rPr lang="en-US" sz="2916" dirty="0">
                <a:solidFill>
                  <a:srgbClr val="3C3939"/>
                </a:solidFill>
                <a:latin typeface="Raleway" pitchFamily="34" charset="0"/>
                <a:ea typeface="Raleway" pitchFamily="34" charset="-122"/>
                <a:cs typeface="Raleway" pitchFamily="34" charset="-120"/>
              </a:rPr>
              <a:t>2</a:t>
            </a:r>
            <a:endParaRPr lang="en-US" sz="2916" dirty="0"/>
          </a:p>
        </p:txBody>
      </p:sp>
      <p:sp>
        <p:nvSpPr>
          <p:cNvPr id="13" name="Text 10"/>
          <p:cNvSpPr/>
          <p:nvPr/>
        </p:nvSpPr>
        <p:spPr>
          <a:xfrm>
            <a:off x="8240911" y="3238262"/>
            <a:ext cx="3086100" cy="385763"/>
          </a:xfrm>
          <a:prstGeom prst="rect">
            <a:avLst/>
          </a:prstGeom>
          <a:noFill/>
          <a:ln/>
        </p:spPr>
        <p:txBody>
          <a:bodyPr wrap="none" rtlCol="0" anchor="t"/>
          <a:lstStyle/>
          <a:p>
            <a:pPr marL="0" indent="0">
              <a:lnSpc>
                <a:spcPts val="3038"/>
              </a:lnSpc>
              <a:buNone/>
            </a:pPr>
            <a:r>
              <a:rPr lang="en-US" sz="2430" dirty="0">
                <a:solidFill>
                  <a:srgbClr val="3C3939"/>
                </a:solidFill>
                <a:latin typeface="Raleway" pitchFamily="34" charset="0"/>
                <a:ea typeface="Raleway" pitchFamily="34" charset="-122"/>
                <a:cs typeface="Raleway" pitchFamily="34" charset="-120"/>
              </a:rPr>
              <a:t>Privacy &amp; Security</a:t>
            </a:r>
            <a:endParaRPr lang="en-US" sz="2430" dirty="0"/>
          </a:p>
        </p:txBody>
      </p:sp>
      <p:sp>
        <p:nvSpPr>
          <p:cNvPr id="14" name="Text 11"/>
          <p:cNvSpPr/>
          <p:nvPr/>
        </p:nvSpPr>
        <p:spPr>
          <a:xfrm>
            <a:off x="8240911" y="3772138"/>
            <a:ext cx="5525572" cy="790099"/>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Protect sensitive patient data with robust security measures.</a:t>
            </a:r>
            <a:endParaRPr lang="en-US" sz="1944" dirty="0"/>
          </a:p>
        </p:txBody>
      </p:sp>
      <p:sp>
        <p:nvSpPr>
          <p:cNvPr id="15" name="Shape 12"/>
          <p:cNvSpPr/>
          <p:nvPr/>
        </p:nvSpPr>
        <p:spPr>
          <a:xfrm>
            <a:off x="864037" y="5086707"/>
            <a:ext cx="555427" cy="555427"/>
          </a:xfrm>
          <a:prstGeom prst="roundRect">
            <a:avLst>
              <a:gd name="adj" fmla="val 18669"/>
            </a:avLst>
          </a:prstGeom>
          <a:solidFill>
            <a:srgbClr val="E1E1EA"/>
          </a:solidFill>
          <a:ln w="15240">
            <a:solidFill>
              <a:srgbClr val="C7C7D0"/>
            </a:solidFill>
            <a:prstDash val="solid"/>
          </a:ln>
        </p:spPr>
      </p:sp>
      <p:sp>
        <p:nvSpPr>
          <p:cNvPr id="16" name="Text 13"/>
          <p:cNvSpPr/>
          <p:nvPr/>
        </p:nvSpPr>
        <p:spPr>
          <a:xfrm>
            <a:off x="1042868" y="5179219"/>
            <a:ext cx="197763" cy="370284"/>
          </a:xfrm>
          <a:prstGeom prst="rect">
            <a:avLst/>
          </a:prstGeom>
          <a:noFill/>
          <a:ln/>
        </p:spPr>
        <p:txBody>
          <a:bodyPr wrap="none" rtlCol="0" anchor="t"/>
          <a:lstStyle/>
          <a:p>
            <a:pPr marL="0" indent="0" algn="ctr">
              <a:lnSpc>
                <a:spcPts val="2916"/>
              </a:lnSpc>
              <a:buNone/>
            </a:pPr>
            <a:r>
              <a:rPr lang="en-US" sz="2916" dirty="0">
                <a:solidFill>
                  <a:srgbClr val="3C3939"/>
                </a:solidFill>
                <a:latin typeface="Raleway" pitchFamily="34" charset="0"/>
                <a:ea typeface="Raleway" pitchFamily="34" charset="-122"/>
                <a:cs typeface="Raleway" pitchFamily="34" charset="-120"/>
              </a:rPr>
              <a:t>3</a:t>
            </a:r>
            <a:endParaRPr lang="en-US" sz="2916" dirty="0"/>
          </a:p>
        </p:txBody>
      </p:sp>
      <p:sp>
        <p:nvSpPr>
          <p:cNvPr id="17" name="Text 14"/>
          <p:cNvSpPr/>
          <p:nvPr/>
        </p:nvSpPr>
        <p:spPr>
          <a:xfrm>
            <a:off x="1666280" y="5086707"/>
            <a:ext cx="3086100" cy="385763"/>
          </a:xfrm>
          <a:prstGeom prst="rect">
            <a:avLst/>
          </a:prstGeom>
          <a:noFill/>
          <a:ln/>
        </p:spPr>
        <p:txBody>
          <a:bodyPr wrap="none" rtlCol="0" anchor="t"/>
          <a:lstStyle/>
          <a:p>
            <a:pPr marL="0" indent="0">
              <a:lnSpc>
                <a:spcPts val="3038"/>
              </a:lnSpc>
              <a:buNone/>
            </a:pPr>
            <a:r>
              <a:rPr lang="en-US" sz="2430" dirty="0">
                <a:solidFill>
                  <a:srgbClr val="3C3939"/>
                </a:solidFill>
                <a:latin typeface="Raleway" pitchFamily="34" charset="0"/>
                <a:ea typeface="Raleway" pitchFamily="34" charset="-122"/>
                <a:cs typeface="Raleway" pitchFamily="34" charset="-120"/>
              </a:rPr>
              <a:t>Transparency</a:t>
            </a:r>
            <a:endParaRPr lang="en-US" sz="2430" dirty="0"/>
          </a:p>
        </p:txBody>
      </p:sp>
      <p:sp>
        <p:nvSpPr>
          <p:cNvPr id="18" name="Text 15"/>
          <p:cNvSpPr/>
          <p:nvPr/>
        </p:nvSpPr>
        <p:spPr>
          <a:xfrm>
            <a:off x="1666280" y="5620583"/>
            <a:ext cx="5525572" cy="790099"/>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Explain how AI models reach conclusions to build trust and accountability.</a:t>
            </a:r>
            <a:endParaRPr lang="en-US" sz="1944" dirty="0"/>
          </a:p>
        </p:txBody>
      </p:sp>
      <p:sp>
        <p:nvSpPr>
          <p:cNvPr id="19" name="Shape 16"/>
          <p:cNvSpPr/>
          <p:nvPr/>
        </p:nvSpPr>
        <p:spPr>
          <a:xfrm>
            <a:off x="7438668" y="5086707"/>
            <a:ext cx="555427" cy="555427"/>
          </a:xfrm>
          <a:prstGeom prst="roundRect">
            <a:avLst>
              <a:gd name="adj" fmla="val 18669"/>
            </a:avLst>
          </a:prstGeom>
          <a:solidFill>
            <a:srgbClr val="E1E1EA"/>
          </a:solidFill>
          <a:ln w="15240">
            <a:solidFill>
              <a:srgbClr val="C7C7D0"/>
            </a:solidFill>
            <a:prstDash val="solid"/>
          </a:ln>
        </p:spPr>
      </p:sp>
      <p:sp>
        <p:nvSpPr>
          <p:cNvPr id="20" name="Text 17"/>
          <p:cNvSpPr/>
          <p:nvPr/>
        </p:nvSpPr>
        <p:spPr>
          <a:xfrm>
            <a:off x="7615238" y="5179219"/>
            <a:ext cx="202287" cy="370284"/>
          </a:xfrm>
          <a:prstGeom prst="rect">
            <a:avLst/>
          </a:prstGeom>
          <a:noFill/>
          <a:ln/>
        </p:spPr>
        <p:txBody>
          <a:bodyPr wrap="none" rtlCol="0" anchor="t"/>
          <a:lstStyle/>
          <a:p>
            <a:pPr marL="0" indent="0" algn="ctr">
              <a:lnSpc>
                <a:spcPts val="2916"/>
              </a:lnSpc>
              <a:buNone/>
            </a:pPr>
            <a:r>
              <a:rPr lang="en-US" sz="2916" dirty="0">
                <a:solidFill>
                  <a:srgbClr val="3C3939"/>
                </a:solidFill>
                <a:latin typeface="Raleway" pitchFamily="34" charset="0"/>
                <a:ea typeface="Raleway" pitchFamily="34" charset="-122"/>
                <a:cs typeface="Raleway" pitchFamily="34" charset="-120"/>
              </a:rPr>
              <a:t>4</a:t>
            </a:r>
            <a:endParaRPr lang="en-US" sz="2916" dirty="0"/>
          </a:p>
        </p:txBody>
      </p:sp>
      <p:sp>
        <p:nvSpPr>
          <p:cNvPr id="21" name="Text 18"/>
          <p:cNvSpPr/>
          <p:nvPr/>
        </p:nvSpPr>
        <p:spPr>
          <a:xfrm>
            <a:off x="8240911" y="5086707"/>
            <a:ext cx="3086100" cy="385763"/>
          </a:xfrm>
          <a:prstGeom prst="rect">
            <a:avLst/>
          </a:prstGeom>
          <a:noFill/>
          <a:ln/>
        </p:spPr>
        <p:txBody>
          <a:bodyPr wrap="none" rtlCol="0" anchor="t"/>
          <a:lstStyle/>
          <a:p>
            <a:pPr marL="0" indent="0">
              <a:lnSpc>
                <a:spcPts val="3038"/>
              </a:lnSpc>
              <a:buNone/>
            </a:pPr>
            <a:r>
              <a:rPr lang="en-US" sz="2430" dirty="0">
                <a:solidFill>
                  <a:srgbClr val="3C3939"/>
                </a:solidFill>
                <a:latin typeface="Raleway" pitchFamily="34" charset="0"/>
                <a:ea typeface="Raleway" pitchFamily="34" charset="-122"/>
                <a:cs typeface="Raleway" pitchFamily="34" charset="-120"/>
              </a:rPr>
              <a:t>Overreliance</a:t>
            </a:r>
            <a:endParaRPr lang="en-US" sz="2430" dirty="0"/>
          </a:p>
        </p:txBody>
      </p:sp>
      <p:sp>
        <p:nvSpPr>
          <p:cNvPr id="22" name="Text 19"/>
          <p:cNvSpPr/>
          <p:nvPr/>
        </p:nvSpPr>
        <p:spPr>
          <a:xfrm>
            <a:off x="8240911" y="5620583"/>
            <a:ext cx="5525572" cy="790099"/>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Maintain human oversight and use AI as a tool to enhance expertise, not replace it.</a:t>
            </a:r>
            <a:endParaRPr lang="en-US" sz="1944" dirty="0"/>
          </a:p>
        </p:txBody>
      </p:sp>
      <p:pic>
        <p:nvPicPr>
          <p:cNvPr id="2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864037" y="2207657"/>
            <a:ext cx="6172200" cy="771525"/>
          </a:xfrm>
          <a:prstGeom prst="rect">
            <a:avLst/>
          </a:prstGeom>
          <a:noFill/>
          <a:ln/>
        </p:spPr>
        <p:txBody>
          <a:bodyPr wrap="none" rtlCol="0" anchor="t"/>
          <a:lstStyle/>
          <a:p>
            <a:pPr marL="0" indent="0">
              <a:lnSpc>
                <a:spcPts val="6075"/>
              </a:lnSpc>
              <a:buNone/>
            </a:pPr>
            <a:r>
              <a:rPr lang="en-US" sz="4860" dirty="0">
                <a:solidFill>
                  <a:srgbClr val="1B1B27"/>
                </a:solidFill>
                <a:latin typeface="Raleway" pitchFamily="34" charset="0"/>
                <a:ea typeface="Raleway" pitchFamily="34" charset="-122"/>
                <a:cs typeface="Raleway" pitchFamily="34" charset="-120"/>
              </a:rPr>
              <a:t>Future Directions</a:t>
            </a:r>
            <a:endParaRPr lang="en-US" sz="4860" dirty="0"/>
          </a:p>
        </p:txBody>
      </p:sp>
      <p:sp>
        <p:nvSpPr>
          <p:cNvPr id="7" name="Text 4"/>
          <p:cNvSpPr/>
          <p:nvPr/>
        </p:nvSpPr>
        <p:spPr>
          <a:xfrm>
            <a:off x="864037" y="3596283"/>
            <a:ext cx="3898821" cy="771525"/>
          </a:xfrm>
          <a:prstGeom prst="rect">
            <a:avLst/>
          </a:prstGeom>
          <a:noFill/>
          <a:ln/>
        </p:spPr>
        <p:txBody>
          <a:bodyPr wrap="square" rtlCol="0" anchor="t"/>
          <a:lstStyle/>
          <a:p>
            <a:pPr marL="0" indent="0">
              <a:lnSpc>
                <a:spcPts val="3038"/>
              </a:lnSpc>
              <a:buNone/>
            </a:pPr>
            <a:r>
              <a:rPr lang="en-US" sz="2430" dirty="0">
                <a:solidFill>
                  <a:srgbClr val="1B1B27"/>
                </a:solidFill>
                <a:latin typeface="Raleway" pitchFamily="34" charset="0"/>
                <a:ea typeface="Raleway" pitchFamily="34" charset="-122"/>
                <a:cs typeface="Raleway" pitchFamily="34" charset="-120"/>
              </a:rPr>
              <a:t>Advancements in Deep Learning</a:t>
            </a:r>
            <a:endParaRPr lang="en-US" sz="2430" dirty="0"/>
          </a:p>
        </p:txBody>
      </p:sp>
      <p:sp>
        <p:nvSpPr>
          <p:cNvPr id="8" name="Text 5"/>
          <p:cNvSpPr/>
          <p:nvPr/>
        </p:nvSpPr>
        <p:spPr>
          <a:xfrm>
            <a:off x="864037" y="4614624"/>
            <a:ext cx="3898821" cy="1185148"/>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Developing more accurate deep learning algorithms to identify subtle abnormalities.</a:t>
            </a:r>
            <a:endParaRPr lang="en-US" sz="1944" dirty="0"/>
          </a:p>
        </p:txBody>
      </p:sp>
      <p:sp>
        <p:nvSpPr>
          <p:cNvPr id="9" name="Text 6"/>
          <p:cNvSpPr/>
          <p:nvPr/>
        </p:nvSpPr>
        <p:spPr>
          <a:xfrm>
            <a:off x="5372695" y="3596283"/>
            <a:ext cx="3225641" cy="385763"/>
          </a:xfrm>
          <a:prstGeom prst="rect">
            <a:avLst/>
          </a:prstGeom>
          <a:noFill/>
          <a:ln/>
        </p:spPr>
        <p:txBody>
          <a:bodyPr wrap="none" rtlCol="0" anchor="t"/>
          <a:lstStyle/>
          <a:p>
            <a:pPr marL="0" indent="0">
              <a:lnSpc>
                <a:spcPts val="3038"/>
              </a:lnSpc>
              <a:buNone/>
            </a:pPr>
            <a:r>
              <a:rPr lang="en-US" sz="2430" dirty="0">
                <a:solidFill>
                  <a:srgbClr val="1B1B27"/>
                </a:solidFill>
                <a:latin typeface="Raleway" pitchFamily="34" charset="0"/>
                <a:ea typeface="Raleway" pitchFamily="34" charset="-122"/>
                <a:cs typeface="Raleway" pitchFamily="34" charset="-120"/>
              </a:rPr>
              <a:t>Multimodal Integration</a:t>
            </a:r>
            <a:endParaRPr lang="en-US" sz="2430" dirty="0"/>
          </a:p>
        </p:txBody>
      </p:sp>
      <p:sp>
        <p:nvSpPr>
          <p:cNvPr id="10" name="Text 7"/>
          <p:cNvSpPr/>
          <p:nvPr/>
        </p:nvSpPr>
        <p:spPr>
          <a:xfrm>
            <a:off x="5372695" y="4228862"/>
            <a:ext cx="3898821" cy="1185148"/>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Combining medical images, records, and genetics for personalized diagnoses.</a:t>
            </a:r>
            <a:endParaRPr lang="en-US" sz="1944" dirty="0"/>
          </a:p>
        </p:txBody>
      </p:sp>
      <p:sp>
        <p:nvSpPr>
          <p:cNvPr id="11" name="Text 8"/>
          <p:cNvSpPr/>
          <p:nvPr/>
        </p:nvSpPr>
        <p:spPr>
          <a:xfrm>
            <a:off x="9881354" y="3596283"/>
            <a:ext cx="3385185" cy="385763"/>
          </a:xfrm>
          <a:prstGeom prst="rect">
            <a:avLst/>
          </a:prstGeom>
          <a:noFill/>
          <a:ln/>
        </p:spPr>
        <p:txBody>
          <a:bodyPr wrap="none" rtlCol="0" anchor="t"/>
          <a:lstStyle/>
          <a:p>
            <a:pPr marL="0" indent="0">
              <a:lnSpc>
                <a:spcPts val="3038"/>
              </a:lnSpc>
              <a:buNone/>
            </a:pPr>
            <a:r>
              <a:rPr lang="en-US" sz="2430" dirty="0">
                <a:solidFill>
                  <a:srgbClr val="1B1B27"/>
                </a:solidFill>
                <a:latin typeface="Raleway" pitchFamily="34" charset="0"/>
                <a:ea typeface="Raleway" pitchFamily="34" charset="-122"/>
                <a:cs typeface="Raleway" pitchFamily="34" charset="-120"/>
              </a:rPr>
              <a:t>AI-Assisted Intervention</a:t>
            </a:r>
            <a:endParaRPr lang="en-US" sz="2430" dirty="0"/>
          </a:p>
        </p:txBody>
      </p:sp>
      <p:sp>
        <p:nvSpPr>
          <p:cNvPr id="12" name="Text 9"/>
          <p:cNvSpPr/>
          <p:nvPr/>
        </p:nvSpPr>
        <p:spPr>
          <a:xfrm>
            <a:off x="9881354" y="4228862"/>
            <a:ext cx="3898821" cy="790099"/>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AI-guided surgery and robotics to enhance accuracy and precision.</a:t>
            </a:r>
            <a:endParaRPr lang="en-US" sz="194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864037" y="1818799"/>
            <a:ext cx="6172200" cy="771525"/>
          </a:xfrm>
          <a:prstGeom prst="rect">
            <a:avLst/>
          </a:prstGeom>
          <a:noFill/>
          <a:ln/>
        </p:spPr>
        <p:txBody>
          <a:bodyPr wrap="none" rtlCol="0" anchor="t"/>
          <a:lstStyle/>
          <a:p>
            <a:pPr marL="0" indent="0">
              <a:lnSpc>
                <a:spcPts val="6075"/>
              </a:lnSpc>
              <a:buNone/>
            </a:pPr>
            <a:r>
              <a:rPr lang="en-US" sz="4860" dirty="0">
                <a:solidFill>
                  <a:srgbClr val="1B1B27"/>
                </a:solidFill>
                <a:latin typeface="Raleway" pitchFamily="34" charset="0"/>
                <a:ea typeface="Raleway" pitchFamily="34" charset="-122"/>
                <a:cs typeface="Raleway" pitchFamily="34" charset="-120"/>
              </a:rPr>
              <a:t>Healthcare Impact</a:t>
            </a:r>
            <a:endParaRPr lang="en-US" sz="4860" dirty="0"/>
          </a:p>
        </p:txBody>
      </p:sp>
      <p:sp>
        <p:nvSpPr>
          <p:cNvPr id="7" name="Shape 4"/>
          <p:cNvSpPr/>
          <p:nvPr/>
        </p:nvSpPr>
        <p:spPr>
          <a:xfrm>
            <a:off x="864037" y="3238262"/>
            <a:ext cx="555427" cy="555427"/>
          </a:xfrm>
          <a:prstGeom prst="roundRect">
            <a:avLst>
              <a:gd name="adj" fmla="val 18669"/>
            </a:avLst>
          </a:prstGeom>
          <a:solidFill>
            <a:srgbClr val="E1E1EA"/>
          </a:solidFill>
          <a:ln w="15240">
            <a:solidFill>
              <a:srgbClr val="C7C7D0"/>
            </a:solidFill>
            <a:prstDash val="solid"/>
          </a:ln>
        </p:spPr>
      </p:sp>
      <p:sp>
        <p:nvSpPr>
          <p:cNvPr id="8" name="Text 5"/>
          <p:cNvSpPr/>
          <p:nvPr/>
        </p:nvSpPr>
        <p:spPr>
          <a:xfrm>
            <a:off x="1062395" y="3330773"/>
            <a:ext cx="158591" cy="370284"/>
          </a:xfrm>
          <a:prstGeom prst="rect">
            <a:avLst/>
          </a:prstGeom>
          <a:noFill/>
          <a:ln/>
        </p:spPr>
        <p:txBody>
          <a:bodyPr wrap="none" rtlCol="0" anchor="t"/>
          <a:lstStyle/>
          <a:p>
            <a:pPr marL="0" indent="0" algn="ctr">
              <a:lnSpc>
                <a:spcPts val="2916"/>
              </a:lnSpc>
              <a:buNone/>
            </a:pPr>
            <a:r>
              <a:rPr lang="en-US" sz="2916" dirty="0">
                <a:solidFill>
                  <a:srgbClr val="3C3939"/>
                </a:solidFill>
                <a:latin typeface="Raleway" pitchFamily="34" charset="0"/>
                <a:ea typeface="Raleway" pitchFamily="34" charset="-122"/>
                <a:cs typeface="Raleway" pitchFamily="34" charset="-120"/>
              </a:rPr>
              <a:t>1</a:t>
            </a:r>
            <a:endParaRPr lang="en-US" sz="2916" dirty="0"/>
          </a:p>
        </p:txBody>
      </p:sp>
      <p:sp>
        <p:nvSpPr>
          <p:cNvPr id="9" name="Text 6"/>
          <p:cNvSpPr/>
          <p:nvPr/>
        </p:nvSpPr>
        <p:spPr>
          <a:xfrm>
            <a:off x="1666280" y="3238262"/>
            <a:ext cx="3086100" cy="385763"/>
          </a:xfrm>
          <a:prstGeom prst="rect">
            <a:avLst/>
          </a:prstGeom>
          <a:noFill/>
          <a:ln/>
        </p:spPr>
        <p:txBody>
          <a:bodyPr wrap="none" rtlCol="0" anchor="t"/>
          <a:lstStyle/>
          <a:p>
            <a:pPr marL="0" indent="0">
              <a:lnSpc>
                <a:spcPts val="3038"/>
              </a:lnSpc>
              <a:buNone/>
            </a:pPr>
            <a:r>
              <a:rPr lang="en-US" sz="2430" dirty="0">
                <a:solidFill>
                  <a:srgbClr val="3C3939"/>
                </a:solidFill>
                <a:latin typeface="Raleway" pitchFamily="34" charset="0"/>
                <a:ea typeface="Raleway" pitchFamily="34" charset="-122"/>
                <a:cs typeface="Raleway" pitchFamily="34" charset="-120"/>
              </a:rPr>
              <a:t>Better Outcomes</a:t>
            </a:r>
            <a:endParaRPr lang="en-US" sz="2430" dirty="0"/>
          </a:p>
        </p:txBody>
      </p:sp>
      <p:sp>
        <p:nvSpPr>
          <p:cNvPr id="10" name="Text 7"/>
          <p:cNvSpPr/>
          <p:nvPr/>
        </p:nvSpPr>
        <p:spPr>
          <a:xfrm>
            <a:off x="1666280" y="3772138"/>
            <a:ext cx="5525572" cy="790099"/>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Improve patient care through earlier detection and personalized treatment.</a:t>
            </a:r>
            <a:endParaRPr lang="en-US" sz="1944" dirty="0"/>
          </a:p>
        </p:txBody>
      </p:sp>
      <p:sp>
        <p:nvSpPr>
          <p:cNvPr id="11" name="Shape 8"/>
          <p:cNvSpPr/>
          <p:nvPr/>
        </p:nvSpPr>
        <p:spPr>
          <a:xfrm>
            <a:off x="7438668" y="3238262"/>
            <a:ext cx="555427" cy="555427"/>
          </a:xfrm>
          <a:prstGeom prst="roundRect">
            <a:avLst>
              <a:gd name="adj" fmla="val 18669"/>
            </a:avLst>
          </a:prstGeom>
          <a:solidFill>
            <a:srgbClr val="E1E1EA"/>
          </a:solidFill>
          <a:ln w="15240">
            <a:solidFill>
              <a:srgbClr val="C7C7D0"/>
            </a:solidFill>
            <a:prstDash val="solid"/>
          </a:ln>
        </p:spPr>
      </p:sp>
      <p:sp>
        <p:nvSpPr>
          <p:cNvPr id="12" name="Text 9"/>
          <p:cNvSpPr/>
          <p:nvPr/>
        </p:nvSpPr>
        <p:spPr>
          <a:xfrm>
            <a:off x="7619881" y="3330773"/>
            <a:ext cx="193000" cy="370284"/>
          </a:xfrm>
          <a:prstGeom prst="rect">
            <a:avLst/>
          </a:prstGeom>
          <a:noFill/>
          <a:ln/>
        </p:spPr>
        <p:txBody>
          <a:bodyPr wrap="none" rtlCol="0" anchor="t"/>
          <a:lstStyle/>
          <a:p>
            <a:pPr marL="0" indent="0" algn="ctr">
              <a:lnSpc>
                <a:spcPts val="2916"/>
              </a:lnSpc>
              <a:buNone/>
            </a:pPr>
            <a:r>
              <a:rPr lang="en-US" sz="2916" dirty="0">
                <a:solidFill>
                  <a:srgbClr val="3C3939"/>
                </a:solidFill>
                <a:latin typeface="Raleway" pitchFamily="34" charset="0"/>
                <a:ea typeface="Raleway" pitchFamily="34" charset="-122"/>
                <a:cs typeface="Raleway" pitchFamily="34" charset="-120"/>
              </a:rPr>
              <a:t>2</a:t>
            </a:r>
            <a:endParaRPr lang="en-US" sz="2916" dirty="0"/>
          </a:p>
        </p:txBody>
      </p:sp>
      <p:sp>
        <p:nvSpPr>
          <p:cNvPr id="13" name="Text 10"/>
          <p:cNvSpPr/>
          <p:nvPr/>
        </p:nvSpPr>
        <p:spPr>
          <a:xfrm>
            <a:off x="8240911" y="3238262"/>
            <a:ext cx="3162419" cy="385763"/>
          </a:xfrm>
          <a:prstGeom prst="rect">
            <a:avLst/>
          </a:prstGeom>
          <a:noFill/>
          <a:ln/>
        </p:spPr>
        <p:txBody>
          <a:bodyPr wrap="none" rtlCol="0" anchor="t"/>
          <a:lstStyle/>
          <a:p>
            <a:pPr marL="0" indent="0">
              <a:lnSpc>
                <a:spcPts val="3038"/>
              </a:lnSpc>
              <a:buNone/>
            </a:pPr>
            <a:r>
              <a:rPr lang="en-US" sz="2430" dirty="0">
                <a:solidFill>
                  <a:srgbClr val="3C3939"/>
                </a:solidFill>
                <a:latin typeface="Raleway" pitchFamily="34" charset="0"/>
                <a:ea typeface="Raleway" pitchFamily="34" charset="-122"/>
                <a:cs typeface="Raleway" pitchFamily="34" charset="-120"/>
              </a:rPr>
              <a:t>Enhanced Capabilities</a:t>
            </a:r>
            <a:endParaRPr lang="en-US" sz="2430" dirty="0"/>
          </a:p>
        </p:txBody>
      </p:sp>
      <p:sp>
        <p:nvSpPr>
          <p:cNvPr id="14" name="Text 11"/>
          <p:cNvSpPr/>
          <p:nvPr/>
        </p:nvSpPr>
        <p:spPr>
          <a:xfrm>
            <a:off x="8240911" y="3772138"/>
            <a:ext cx="5525572" cy="790099"/>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Empower healthcare providers to make more informed decisions.</a:t>
            </a:r>
            <a:endParaRPr lang="en-US" sz="1944" dirty="0"/>
          </a:p>
        </p:txBody>
      </p:sp>
      <p:sp>
        <p:nvSpPr>
          <p:cNvPr id="15" name="Shape 12"/>
          <p:cNvSpPr/>
          <p:nvPr/>
        </p:nvSpPr>
        <p:spPr>
          <a:xfrm>
            <a:off x="864037" y="5086707"/>
            <a:ext cx="555427" cy="555427"/>
          </a:xfrm>
          <a:prstGeom prst="roundRect">
            <a:avLst>
              <a:gd name="adj" fmla="val 18669"/>
            </a:avLst>
          </a:prstGeom>
          <a:solidFill>
            <a:srgbClr val="E1E1EA"/>
          </a:solidFill>
          <a:ln w="15240">
            <a:solidFill>
              <a:srgbClr val="C7C7D0"/>
            </a:solidFill>
            <a:prstDash val="solid"/>
          </a:ln>
        </p:spPr>
      </p:sp>
      <p:sp>
        <p:nvSpPr>
          <p:cNvPr id="16" name="Text 13"/>
          <p:cNvSpPr/>
          <p:nvPr/>
        </p:nvSpPr>
        <p:spPr>
          <a:xfrm>
            <a:off x="1042868" y="5179219"/>
            <a:ext cx="197763" cy="370284"/>
          </a:xfrm>
          <a:prstGeom prst="rect">
            <a:avLst/>
          </a:prstGeom>
          <a:noFill/>
          <a:ln/>
        </p:spPr>
        <p:txBody>
          <a:bodyPr wrap="none" rtlCol="0" anchor="t"/>
          <a:lstStyle/>
          <a:p>
            <a:pPr marL="0" indent="0" algn="ctr">
              <a:lnSpc>
                <a:spcPts val="2916"/>
              </a:lnSpc>
              <a:buNone/>
            </a:pPr>
            <a:r>
              <a:rPr lang="en-US" sz="2916" dirty="0">
                <a:solidFill>
                  <a:srgbClr val="3C3939"/>
                </a:solidFill>
                <a:latin typeface="Raleway" pitchFamily="34" charset="0"/>
                <a:ea typeface="Raleway" pitchFamily="34" charset="-122"/>
                <a:cs typeface="Raleway" pitchFamily="34" charset="-120"/>
              </a:rPr>
              <a:t>3</a:t>
            </a:r>
            <a:endParaRPr lang="en-US" sz="2916" dirty="0"/>
          </a:p>
        </p:txBody>
      </p:sp>
      <p:sp>
        <p:nvSpPr>
          <p:cNvPr id="17" name="Text 14"/>
          <p:cNvSpPr/>
          <p:nvPr/>
        </p:nvSpPr>
        <p:spPr>
          <a:xfrm>
            <a:off x="1666280" y="5086707"/>
            <a:ext cx="3086100" cy="385763"/>
          </a:xfrm>
          <a:prstGeom prst="rect">
            <a:avLst/>
          </a:prstGeom>
          <a:noFill/>
          <a:ln/>
        </p:spPr>
        <p:txBody>
          <a:bodyPr wrap="none" rtlCol="0" anchor="t"/>
          <a:lstStyle/>
          <a:p>
            <a:pPr marL="0" indent="0">
              <a:lnSpc>
                <a:spcPts val="3038"/>
              </a:lnSpc>
              <a:buNone/>
            </a:pPr>
            <a:r>
              <a:rPr lang="en-US" sz="2430" dirty="0">
                <a:solidFill>
                  <a:srgbClr val="3C3939"/>
                </a:solidFill>
                <a:latin typeface="Raleway" pitchFamily="34" charset="0"/>
                <a:ea typeface="Raleway" pitchFamily="34" charset="-122"/>
                <a:cs typeface="Raleway" pitchFamily="34" charset="-120"/>
              </a:rPr>
              <a:t>Cost Reduction</a:t>
            </a:r>
            <a:endParaRPr lang="en-US" sz="2430" dirty="0"/>
          </a:p>
        </p:txBody>
      </p:sp>
      <p:sp>
        <p:nvSpPr>
          <p:cNvPr id="18" name="Text 15"/>
          <p:cNvSpPr/>
          <p:nvPr/>
        </p:nvSpPr>
        <p:spPr>
          <a:xfrm>
            <a:off x="1666280" y="5620583"/>
            <a:ext cx="5525572" cy="790099"/>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Increase efficiency and reduce unnecessary tests, leading to more affordable care.</a:t>
            </a:r>
            <a:endParaRPr lang="en-US" sz="1944" dirty="0"/>
          </a:p>
        </p:txBody>
      </p:sp>
      <p:sp>
        <p:nvSpPr>
          <p:cNvPr id="19" name="Shape 16"/>
          <p:cNvSpPr/>
          <p:nvPr/>
        </p:nvSpPr>
        <p:spPr>
          <a:xfrm>
            <a:off x="7438668" y="5086707"/>
            <a:ext cx="555427" cy="555427"/>
          </a:xfrm>
          <a:prstGeom prst="roundRect">
            <a:avLst>
              <a:gd name="adj" fmla="val 18669"/>
            </a:avLst>
          </a:prstGeom>
          <a:solidFill>
            <a:srgbClr val="E1E1EA"/>
          </a:solidFill>
          <a:ln w="15240">
            <a:solidFill>
              <a:srgbClr val="C7C7D0"/>
            </a:solidFill>
            <a:prstDash val="solid"/>
          </a:ln>
        </p:spPr>
      </p:sp>
      <p:sp>
        <p:nvSpPr>
          <p:cNvPr id="20" name="Text 17"/>
          <p:cNvSpPr/>
          <p:nvPr/>
        </p:nvSpPr>
        <p:spPr>
          <a:xfrm>
            <a:off x="7615238" y="5179219"/>
            <a:ext cx="202287" cy="370284"/>
          </a:xfrm>
          <a:prstGeom prst="rect">
            <a:avLst/>
          </a:prstGeom>
          <a:noFill/>
          <a:ln/>
        </p:spPr>
        <p:txBody>
          <a:bodyPr wrap="none" rtlCol="0" anchor="t"/>
          <a:lstStyle/>
          <a:p>
            <a:pPr marL="0" indent="0" algn="ctr">
              <a:lnSpc>
                <a:spcPts val="2916"/>
              </a:lnSpc>
              <a:buNone/>
            </a:pPr>
            <a:r>
              <a:rPr lang="en-US" sz="2916" dirty="0">
                <a:solidFill>
                  <a:srgbClr val="3C3939"/>
                </a:solidFill>
                <a:latin typeface="Raleway" pitchFamily="34" charset="0"/>
                <a:ea typeface="Raleway" pitchFamily="34" charset="-122"/>
                <a:cs typeface="Raleway" pitchFamily="34" charset="-120"/>
              </a:rPr>
              <a:t>4</a:t>
            </a:r>
            <a:endParaRPr lang="en-US" sz="2916" dirty="0"/>
          </a:p>
        </p:txBody>
      </p:sp>
      <p:sp>
        <p:nvSpPr>
          <p:cNvPr id="21" name="Text 18"/>
          <p:cNvSpPr/>
          <p:nvPr/>
        </p:nvSpPr>
        <p:spPr>
          <a:xfrm>
            <a:off x="8240911" y="5086707"/>
            <a:ext cx="3086100" cy="385763"/>
          </a:xfrm>
          <a:prstGeom prst="rect">
            <a:avLst/>
          </a:prstGeom>
          <a:noFill/>
          <a:ln/>
        </p:spPr>
        <p:txBody>
          <a:bodyPr wrap="none" rtlCol="0" anchor="t"/>
          <a:lstStyle/>
          <a:p>
            <a:pPr marL="0" indent="0">
              <a:lnSpc>
                <a:spcPts val="3038"/>
              </a:lnSpc>
              <a:buNone/>
            </a:pPr>
            <a:r>
              <a:rPr lang="en-US" sz="2430" dirty="0">
                <a:solidFill>
                  <a:srgbClr val="3C3939"/>
                </a:solidFill>
                <a:latin typeface="Raleway" pitchFamily="34" charset="0"/>
                <a:ea typeface="Raleway" pitchFamily="34" charset="-122"/>
                <a:cs typeface="Raleway" pitchFamily="34" charset="-120"/>
              </a:rPr>
              <a:t>Societal Impact</a:t>
            </a:r>
            <a:endParaRPr lang="en-US" sz="2430" dirty="0"/>
          </a:p>
        </p:txBody>
      </p:sp>
      <p:sp>
        <p:nvSpPr>
          <p:cNvPr id="22" name="Text 19"/>
          <p:cNvSpPr/>
          <p:nvPr/>
        </p:nvSpPr>
        <p:spPr>
          <a:xfrm>
            <a:off x="8240911" y="5620583"/>
            <a:ext cx="5525572" cy="790099"/>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Transform healthcare systems to be more equitable and accessible.</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2368034"/>
            <a:ext cx="7415927" cy="1543050"/>
          </a:xfrm>
          <a:prstGeom prst="rect">
            <a:avLst/>
          </a:prstGeom>
          <a:noFill/>
          <a:ln/>
        </p:spPr>
        <p:txBody>
          <a:bodyPr wrap="square" rtlCol="0" anchor="t"/>
          <a:lstStyle/>
          <a:p>
            <a:pPr marL="0" indent="0">
              <a:lnSpc>
                <a:spcPts val="6075"/>
              </a:lnSpc>
              <a:buNone/>
            </a:pPr>
            <a:r>
              <a:rPr lang="en-US" sz="4860" dirty="0">
                <a:solidFill>
                  <a:srgbClr val="1B1B27"/>
                </a:solidFill>
                <a:latin typeface="Raleway" pitchFamily="34" charset="0"/>
                <a:ea typeface="Raleway" pitchFamily="34" charset="-122"/>
                <a:cs typeface="Raleway" pitchFamily="34" charset="-120"/>
              </a:rPr>
              <a:t>A New Era of Medical Imaging</a:t>
            </a:r>
            <a:endParaRPr lang="en-US" sz="4860" dirty="0"/>
          </a:p>
        </p:txBody>
      </p:sp>
      <p:sp>
        <p:nvSpPr>
          <p:cNvPr id="6" name="Text 3"/>
          <p:cNvSpPr/>
          <p:nvPr/>
        </p:nvSpPr>
        <p:spPr>
          <a:xfrm>
            <a:off x="6350437" y="4281368"/>
            <a:ext cx="7415927" cy="1580198"/>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AI-powered diagnostic systems hold immense promise for improving patient care and advancing medical practice. As the technology continues to evolve, we can expect more precise, efficient, and accessible healthcare in the future.</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477</Words>
  <Application>Microsoft Office PowerPoint</Application>
  <PresentationFormat>Custom</PresentationFormat>
  <Paragraphs>88</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Raleway</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KAYCE .</cp:lastModifiedBy>
  <cp:revision>2</cp:revision>
  <dcterms:created xsi:type="dcterms:W3CDTF">2024-08-07T20:14:04Z</dcterms:created>
  <dcterms:modified xsi:type="dcterms:W3CDTF">2024-08-08T02:14:25Z</dcterms:modified>
</cp:coreProperties>
</file>